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8.xml" ContentType="application/vnd.openxmlformats-officedocument.presentationml.tag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9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10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357" r:id="rId3"/>
    <p:sldId id="257" r:id="rId4"/>
    <p:sldId id="323" r:id="rId5"/>
    <p:sldId id="259" r:id="rId6"/>
    <p:sldId id="260" r:id="rId7"/>
    <p:sldId id="324" r:id="rId8"/>
    <p:sldId id="325" r:id="rId9"/>
    <p:sldId id="261" r:id="rId10"/>
    <p:sldId id="262" r:id="rId11"/>
    <p:sldId id="326" r:id="rId12"/>
    <p:sldId id="327" r:id="rId13"/>
    <p:sldId id="337" r:id="rId14"/>
    <p:sldId id="329" r:id="rId15"/>
    <p:sldId id="330" r:id="rId16"/>
    <p:sldId id="331" r:id="rId17"/>
    <p:sldId id="363" r:id="rId18"/>
    <p:sldId id="374" r:id="rId19"/>
    <p:sldId id="263" r:id="rId20"/>
    <p:sldId id="264" r:id="rId21"/>
    <p:sldId id="359" r:id="rId22"/>
    <p:sldId id="265" r:id="rId23"/>
    <p:sldId id="335" r:id="rId24"/>
    <p:sldId id="328" r:id="rId25"/>
    <p:sldId id="360" r:id="rId26"/>
    <p:sldId id="336" r:id="rId27"/>
    <p:sldId id="267" r:id="rId28"/>
    <p:sldId id="332" r:id="rId29"/>
    <p:sldId id="375" r:id="rId30"/>
    <p:sldId id="333" r:id="rId31"/>
    <p:sldId id="334" r:id="rId32"/>
    <p:sldId id="364" r:id="rId33"/>
    <p:sldId id="269" r:id="rId34"/>
    <p:sldId id="338" r:id="rId35"/>
    <p:sldId id="270" r:id="rId36"/>
    <p:sldId id="271" r:id="rId37"/>
    <p:sldId id="322" r:id="rId38"/>
    <p:sldId id="272" r:id="rId39"/>
    <p:sldId id="339" r:id="rId40"/>
    <p:sldId id="273" r:id="rId41"/>
    <p:sldId id="340" r:id="rId42"/>
    <p:sldId id="274" r:id="rId43"/>
    <p:sldId id="341" r:id="rId44"/>
    <p:sldId id="342" r:id="rId45"/>
    <p:sldId id="275" r:id="rId46"/>
    <p:sldId id="376" r:id="rId47"/>
    <p:sldId id="365" r:id="rId48"/>
    <p:sldId id="276" r:id="rId49"/>
    <p:sldId id="343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344" r:id="rId59"/>
    <p:sldId id="285" r:id="rId60"/>
    <p:sldId id="345" r:id="rId61"/>
    <p:sldId id="286" r:id="rId62"/>
    <p:sldId id="346" r:id="rId63"/>
    <p:sldId id="367" r:id="rId64"/>
    <p:sldId id="316" r:id="rId65"/>
    <p:sldId id="317" r:id="rId66"/>
    <p:sldId id="319" r:id="rId67"/>
    <p:sldId id="307" r:id="rId68"/>
    <p:sldId id="308" r:id="rId69"/>
    <p:sldId id="320" r:id="rId70"/>
    <p:sldId id="321" r:id="rId71"/>
    <p:sldId id="310" r:id="rId72"/>
    <p:sldId id="311" r:id="rId73"/>
    <p:sldId id="368" r:id="rId74"/>
    <p:sldId id="314" r:id="rId75"/>
    <p:sldId id="315" r:id="rId76"/>
    <p:sldId id="294" r:id="rId77"/>
    <p:sldId id="347" r:id="rId78"/>
    <p:sldId id="348" r:id="rId79"/>
    <p:sldId id="295" r:id="rId80"/>
    <p:sldId id="296" r:id="rId81"/>
    <p:sldId id="349" r:id="rId82"/>
    <p:sldId id="350" r:id="rId83"/>
    <p:sldId id="369" r:id="rId84"/>
    <p:sldId id="370" r:id="rId85"/>
    <p:sldId id="352" r:id="rId86"/>
    <p:sldId id="353" r:id="rId87"/>
    <p:sldId id="298" r:id="rId88"/>
    <p:sldId id="371" r:id="rId89"/>
    <p:sldId id="354" r:id="rId90"/>
    <p:sldId id="299" r:id="rId91"/>
    <p:sldId id="355" r:id="rId92"/>
    <p:sldId id="300" r:id="rId93"/>
    <p:sldId id="303" r:id="rId94"/>
    <p:sldId id="304" r:id="rId95"/>
    <p:sldId id="306" r:id="rId96"/>
    <p:sldId id="305" r:id="rId97"/>
    <p:sldId id="302" r:id="rId98"/>
    <p:sldId id="372" r:id="rId99"/>
    <p:sldId id="301" r:id="rId100"/>
    <p:sldId id="356" r:id="rId101"/>
    <p:sldId id="373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78137" autoAdjust="0"/>
  </p:normalViewPr>
  <p:slideViewPr>
    <p:cSldViewPr snapToGrid="0" snapToObjects="1">
      <p:cViewPr>
        <p:scale>
          <a:sx n="63" d="100"/>
          <a:sy n="63" d="100"/>
        </p:scale>
        <p:origin x="77" y="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8C7A8-A783-C04B-B112-6365E06B4B53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BF4F-2758-EE4D-BBE9-39B74AC5F5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1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ssur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7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051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絲囊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578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9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7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5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6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0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7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7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252525"/>
                </a:solidFill>
                <a:latin typeface="Arial"/>
              </a:rPr>
              <a:t>Dysbarism</a:t>
            </a:r>
            <a:r>
              <a:rPr lang="en-US">
                <a:solidFill>
                  <a:srgbClr val="252525"/>
                </a:solidFill>
                <a:latin typeface="Arial"/>
              </a:rPr>
              <a:t> refers to medical conditions resulting from changes in ambient </a:t>
            </a:r>
            <a:r>
              <a:rPr lang="en-US">
                <a:solidFill>
                  <a:srgbClr val="0B0080"/>
                </a:solidFill>
                <a:latin typeface="Arial"/>
                <a:hlinkClick r:id="rId3" tooltip="Pressure"/>
              </a:rPr>
              <a:t>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2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7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6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Gangrene : </a:t>
            </a:r>
            <a:r>
              <a:rPr lang="en-US">
                <a:latin typeface="arial"/>
              </a:rPr>
              <a:t>Dead tissue caused by an infection or lack of blood flow.</a:t>
            </a:r>
          </a:p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Necrosis  = </a:t>
            </a:r>
            <a:r>
              <a:rPr lang="en-US">
                <a:solidFill>
                  <a:srgbClr val="222222"/>
                </a:solidFill>
                <a:latin typeface="arial"/>
              </a:rPr>
              <a:t>the death of most or all of the cells in an organ or tissue due to disease, injury, or failure of the blood supply.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64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6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9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Erythema: </a:t>
            </a:r>
            <a:r>
              <a:rPr lang="en-US">
                <a:solidFill>
                  <a:srgbClr val="222222"/>
                </a:solidFill>
                <a:latin typeface="arial"/>
              </a:rPr>
              <a:t>superficial reddening of the skin, usually in patches, as a result of injury or irritation causing dilatation of the blood capillaries.</a:t>
            </a:r>
          </a:p>
          <a:p>
            <a:r>
              <a:rPr lang="en-US">
                <a:latin typeface="Calibri"/>
              </a:rPr>
              <a:t>Edema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5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1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76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2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3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7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7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1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1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1. Absence of CNS Serious Dysfunction (No coma, no seizure);</a:t>
            </a:r>
            <a:r>
              <a:rPr lang="en-US"/>
              <a:t>might have mild CNS dysfunction (like confusion, disorientation)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10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50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44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111111"/>
                </a:solidFill>
                <a:latin typeface="Helvetica"/>
              </a:rPr>
              <a:t>Delirium is a serious disturbance in mental abilities that results in confused thinking and reduced awareness of your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6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4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0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3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08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0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*** its a delayed life threat, so finish your Rapid trauma test on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05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46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Blue for mouth, Red for Rectum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55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749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8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54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72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4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32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ja-JP">
                <a:solidFill>
                  <a:srgbClr val="212121"/>
                </a:solidFill>
                <a:latin typeface="Calibri"/>
              </a:rPr>
            </a:br>
            <a:endParaRPr lang="ja-JP" altLang="en-US">
              <a:solidFill>
                <a:srgbClr val="212121"/>
              </a:solidFill>
              <a:latin typeface="Calibri"/>
            </a:endParaRPr>
          </a:p>
          <a:p>
            <a:r>
              <a:rPr lang="ja-JP" altLang="en-US">
                <a:solidFill>
                  <a:srgbClr val="212121"/>
                </a:solidFill>
                <a:latin typeface="arial"/>
              </a:rPr>
              <a:t>穿孔鼓膜</a:t>
            </a:r>
            <a:r>
              <a:rPr lang="en-US" altLang="ja-JP">
                <a:solidFill>
                  <a:srgbClr val="212121"/>
                </a:solidFill>
                <a:latin typeface="arial"/>
              </a:rPr>
              <a:t>=</a:t>
            </a:r>
            <a:r>
              <a:rPr lang="ja-JP" altLang="en-US">
                <a:solidFill>
                  <a:srgbClr val="212121"/>
                </a:solidFill>
                <a:latin typeface="arial"/>
              </a:rPr>
              <a:t> </a:t>
            </a:r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9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71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3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864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574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11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15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321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8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0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32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323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4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421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795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27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1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88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142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502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4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23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445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856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9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83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073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20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826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43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344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73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05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45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59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00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968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29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691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661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6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578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234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54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98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087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2BF4F-2758-EE4D-BBE9-39B74AC5F56C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2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410325"/>
            <a:ext cx="9144000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9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263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8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67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03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94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006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53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4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61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43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5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8C1515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0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Environmental Emergencies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EMED 111/211</a:t>
            </a:r>
          </a:p>
          <a:p>
            <a:r>
              <a:rPr lang="en-US" dirty="0"/>
              <a:t>2015-16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Ch. 30</a:t>
            </a:r>
          </a:p>
        </p:txBody>
      </p:sp>
    </p:spTree>
    <p:extLst>
      <p:ext uri="{BB962C8B-B14F-4D97-AF65-F5344CB8AC3E}">
        <p14:creationId xmlns:p14="http://schemas.microsoft.com/office/powerpoint/2010/main" val="24482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Signs and Symptoms of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 dirty="0"/>
              <a:t>Signs and symptoms become more </a:t>
            </a:r>
            <a:r>
              <a:rPr lang="en-US" sz="2800" b="1" dirty="0"/>
              <a:t>progressively severe as core temperature falls</a:t>
            </a:r>
          </a:p>
          <a:p>
            <a:endParaRPr lang="en-US" sz="2800" dirty="0"/>
          </a:p>
          <a:p>
            <a:r>
              <a:rPr lang="en-US" sz="2800" b="1" dirty="0"/>
              <a:t>Mild hypothermia</a:t>
            </a:r>
            <a:r>
              <a:rPr lang="en-US" sz="2800" dirty="0"/>
              <a:t>: core temp of </a:t>
            </a:r>
            <a:r>
              <a:rPr lang="en-US" sz="2800" b="1" dirty="0">
                <a:solidFill>
                  <a:srgbClr val="FF0000"/>
                </a:solidFill>
              </a:rPr>
              <a:t>32-35°C (90-95°F)</a:t>
            </a:r>
          </a:p>
          <a:p>
            <a:pPr lvl="1"/>
            <a:r>
              <a:rPr lang="en-US" sz="2400" dirty="0"/>
              <a:t>Patient is </a:t>
            </a:r>
            <a:r>
              <a:rPr lang="en-US" sz="2400" b="1" dirty="0">
                <a:solidFill>
                  <a:srgbClr val="FF0000"/>
                </a:solidFill>
              </a:rPr>
              <a:t>alert </a:t>
            </a:r>
          </a:p>
          <a:p>
            <a:pPr lvl="1"/>
            <a:r>
              <a:rPr lang="en-US" sz="2400" b="1" dirty="0"/>
              <a:t>Shivering </a:t>
            </a:r>
            <a:r>
              <a:rPr lang="en-US" sz="2400" dirty="0"/>
              <a:t>to generate more heat and may also be jumping up and down or stamping feet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Pulse and respirations </a:t>
            </a:r>
            <a:r>
              <a:rPr lang="en-US" sz="2400" dirty="0">
                <a:solidFill>
                  <a:srgbClr val="FF0000"/>
                </a:solidFill>
              </a:rPr>
              <a:t>are rapid</a:t>
            </a:r>
          </a:p>
          <a:p>
            <a:pPr lvl="1"/>
            <a:r>
              <a:rPr lang="en-US" sz="2400" b="1" dirty="0"/>
              <a:t>Skin may be red </a:t>
            </a:r>
            <a:r>
              <a:rPr lang="en-US" sz="2400" dirty="0"/>
              <a:t>in light skinned individuals, but eventually appears </a:t>
            </a:r>
            <a:r>
              <a:rPr lang="en-US" sz="2400" b="1" dirty="0"/>
              <a:t>pale then cyanotic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Cyanosis </a:t>
            </a:r>
            <a:r>
              <a:rPr lang="en-US" sz="2400" dirty="0">
                <a:solidFill>
                  <a:srgbClr val="FF0000"/>
                </a:solidFill>
              </a:rPr>
              <a:t>may be more apparent in lips and fingertips due to </a:t>
            </a:r>
            <a:r>
              <a:rPr lang="en-US" sz="2400" u="sng" dirty="0">
                <a:solidFill>
                  <a:srgbClr val="FF0000"/>
                </a:solidFill>
              </a:rPr>
              <a:t>vasoconstriction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1082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Injuries from Marine Mammals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Emergency treatment of stings: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Limit further discharge of nematocysts[</a:t>
            </a:r>
            <a:r>
              <a:rPr lang="zh-TW" altLang="en-US" b="1" dirty="0">
                <a:solidFill>
                  <a:srgbClr val="212121"/>
                </a:solidFill>
                <a:latin typeface="Consolas" charset="0"/>
              </a:rPr>
              <a:t>絲囊</a:t>
            </a:r>
            <a:r>
              <a:rPr lang="en-US" altLang="EN-US" b="1" dirty="0"/>
              <a:t>]</a:t>
            </a:r>
            <a:r>
              <a:rPr lang="en-US" altLang="EN-US" dirty="0"/>
              <a:t> by </a:t>
            </a:r>
            <a:r>
              <a:rPr lang="en-US" altLang="EN-US" u="sng" dirty="0"/>
              <a:t>avoiding fresh water, wet sand, showers, or careless manipulation of the tentacles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Keep the patient </a:t>
            </a:r>
            <a:r>
              <a:rPr lang="en-US" altLang="EN-US" b="1" dirty="0"/>
              <a:t>calm and reduce motion</a:t>
            </a:r>
            <a:r>
              <a:rPr lang="en-US" altLang="en-US" dirty="0"/>
              <a:t> of the affected extremity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>
                <a:solidFill>
                  <a:srgbClr val="FF0000"/>
                </a:solidFill>
              </a:rPr>
              <a:t>Inactivate the nematocysts by applying vinegar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>
                <a:solidFill>
                  <a:srgbClr val="FF0000"/>
                </a:solidFill>
              </a:rPr>
              <a:t>Remove the remaining tentacles by scraping them </a:t>
            </a:r>
            <a:r>
              <a:rPr lang="en-US" altLang="EN-US" dirty="0"/>
              <a:t>off with the edge of a sharp, stiff object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Persistent pain may respond to immersion in hot water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Provide transport to the emergency department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0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Rosen’s Emergency Medicine: Concepts and Clinical Practice, </a:t>
            </a:r>
            <a:r>
              <a:rPr lang="en-US" dirty="0" err="1"/>
              <a:t>ed</a:t>
            </a:r>
            <a:r>
              <a:rPr lang="en-US" dirty="0"/>
              <a:t> 8. St. Louis, Mosby, Inc., 2013</a:t>
            </a:r>
          </a:p>
          <a:p>
            <a:r>
              <a:rPr lang="en-US" dirty="0"/>
              <a:t>&amp; Ludwig’s Textbook of Pediatric EM, 6th Ed., Lippincott Williams &amp; Williams, 2010</a:t>
            </a:r>
          </a:p>
          <a:p>
            <a:r>
              <a:rPr lang="en-US" dirty="0"/>
              <a:t>Rosh Review (https://</a:t>
            </a:r>
            <a:r>
              <a:rPr lang="en-US" dirty="0" err="1"/>
              <a:t>app.roshreview.com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Signs and Symptoms of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Moderate hypothermia</a:t>
            </a:r>
            <a:r>
              <a:rPr lang="en-US" dirty="0"/>
              <a:t>: core temp of </a:t>
            </a:r>
            <a:r>
              <a:rPr lang="en-US" b="1" dirty="0">
                <a:solidFill>
                  <a:srgbClr val="FF0000"/>
                </a:solidFill>
              </a:rPr>
              <a:t>28-32°C (82-90°F)</a:t>
            </a:r>
          </a:p>
          <a:p>
            <a:pPr lvl="1"/>
            <a:r>
              <a:rPr lang="en-US" b="1" dirty="0"/>
              <a:t>Shivering stops </a:t>
            </a:r>
            <a:r>
              <a:rPr lang="en-US" dirty="0"/>
              <a:t>and muscle activity decreases</a:t>
            </a:r>
          </a:p>
          <a:p>
            <a:pPr lvl="1"/>
            <a:r>
              <a:rPr lang="en-US" b="1" dirty="0"/>
              <a:t>Joints and muscles </a:t>
            </a:r>
            <a:r>
              <a:rPr lang="en-US" dirty="0"/>
              <a:t>may become </a:t>
            </a:r>
            <a:r>
              <a:rPr lang="en-US" b="1" dirty="0"/>
              <a:t>rigid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alibri" charset="0"/>
              </a:rPr>
              <a:t>altered mental status: </a:t>
            </a:r>
            <a:r>
              <a:rPr lang="en-US" b="1" dirty="0"/>
              <a:t>confused, lethargic, sleepy</a:t>
            </a:r>
          </a:p>
          <a:p>
            <a:pPr lvl="2"/>
            <a:r>
              <a:rPr lang="en-US" b="1" dirty="0"/>
              <a:t>paradoxical undressing</a:t>
            </a:r>
            <a:r>
              <a:rPr lang="en-US" dirty="0"/>
              <a:t>, where altered mental status causes patients to take off their clothing and increase their heat loss</a:t>
            </a:r>
          </a:p>
          <a:p>
            <a:pPr lvl="1"/>
            <a:r>
              <a:rPr lang="en-US" b="1" dirty="0"/>
              <a:t>HR and BR </a:t>
            </a:r>
            <a:r>
              <a:rPr lang="en-US" dirty="0"/>
              <a:t>decrease</a:t>
            </a:r>
          </a:p>
          <a:p>
            <a:pPr lvl="2"/>
            <a:r>
              <a:rPr lang="en-US" b="1" dirty="0"/>
              <a:t>Arrhythmias</a:t>
            </a:r>
            <a:r>
              <a:rPr lang="en-US" dirty="0"/>
              <a:t> may also occur</a:t>
            </a:r>
          </a:p>
        </p:txBody>
      </p:sp>
    </p:spTree>
    <p:extLst>
      <p:ext uri="{BB962C8B-B14F-4D97-AF65-F5344CB8AC3E}">
        <p14:creationId xmlns:p14="http://schemas.microsoft.com/office/powerpoint/2010/main" val="14019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Signs and Symptoms of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/>
              <a:t>Severe hypothermia: core temp 24-28°C (75-82°F)</a:t>
            </a:r>
          </a:p>
          <a:p>
            <a:pPr lvl="1"/>
            <a:r>
              <a:rPr lang="en-US" dirty="0"/>
              <a:t>ALM: </a:t>
            </a:r>
            <a:r>
              <a:rPr lang="en-US" b="1" dirty="0"/>
              <a:t>comatose</a:t>
            </a:r>
            <a:r>
              <a:rPr lang="en-US" dirty="0"/>
              <a:t>, </a:t>
            </a:r>
            <a:r>
              <a:rPr lang="en-US" b="1" dirty="0"/>
              <a:t>unresponsive to stimulus</a:t>
            </a:r>
          </a:p>
          <a:p>
            <a:pPr lvl="1"/>
            <a:r>
              <a:rPr lang="en-US" b="1" dirty="0"/>
              <a:t>Reflexes are absent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Bradycardia and hypotension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r>
              <a:rPr lang="en-US" b="1" dirty="0"/>
              <a:t>Apparent death: core temp 13.7-24°C (56.7-75°F)</a:t>
            </a:r>
          </a:p>
          <a:p>
            <a:pPr lvl="1"/>
            <a:r>
              <a:rPr lang="en-US" dirty="0"/>
              <a:t>likely in </a:t>
            </a:r>
            <a:r>
              <a:rPr lang="en-US" b="1" dirty="0"/>
              <a:t>cardiac arrest</a:t>
            </a:r>
            <a:r>
              <a:rPr lang="en-US" dirty="0"/>
              <a:t>, but resuscitation may be possible</a:t>
            </a:r>
          </a:p>
          <a:p>
            <a:pPr lvl="1"/>
            <a:r>
              <a:rPr lang="en-US" dirty="0"/>
              <a:t>Never withhold resuscitation, hypothermia has </a:t>
            </a:r>
            <a:r>
              <a:rPr lang="en-US" b="1" dirty="0"/>
              <a:t>neuroprotective effects </a:t>
            </a:r>
            <a:r>
              <a:rPr lang="en-US" dirty="0"/>
              <a:t>and there are many documented cases of complete recovery despite prolonged arrest</a:t>
            </a:r>
          </a:p>
          <a:p>
            <a:pPr lvl="2"/>
            <a:r>
              <a:rPr lang="en-US" dirty="0"/>
              <a:t>“Nobody is dead until they’re warm and dead”</a:t>
            </a:r>
          </a:p>
        </p:txBody>
      </p:sp>
    </p:spTree>
    <p:extLst>
      <p:ext uri="{BB962C8B-B14F-4D97-AF65-F5344CB8AC3E}">
        <p14:creationId xmlns:p14="http://schemas.microsoft.com/office/powerpoint/2010/main" val="221828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Temperature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General temp, place the back of your hand on the patient’s </a:t>
            </a:r>
            <a:r>
              <a:rPr lang="en-US" b="1" dirty="0"/>
              <a:t>skin at the abdomen</a:t>
            </a:r>
          </a:p>
          <a:p>
            <a:pPr lvl="1"/>
            <a:r>
              <a:rPr lang="en-US" dirty="0"/>
              <a:t>Cool skin --&gt; generalized cold emergency</a:t>
            </a:r>
          </a:p>
          <a:p>
            <a:pPr lvl="1"/>
            <a:endParaRPr lang="en-US" dirty="0"/>
          </a:p>
          <a:p>
            <a:r>
              <a:rPr lang="en-US" dirty="0"/>
              <a:t>hypothermia thermometer, which registers lower core temperatures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Rectum </a:t>
            </a:r>
            <a:r>
              <a:rPr lang="en-US" dirty="0"/>
              <a:t>for an accurate reading</a:t>
            </a:r>
          </a:p>
          <a:p>
            <a:pPr lvl="1"/>
            <a:r>
              <a:rPr lang="en-US" dirty="0"/>
              <a:t>Regular thermometers cannot accurately register the temp of a hypothermic patient</a:t>
            </a:r>
          </a:p>
        </p:txBody>
      </p:sp>
      <p:pic>
        <p:nvPicPr>
          <p:cNvPr id="6" name="Picture 4" descr="78286_Ch30_FIG0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99" y="1417638"/>
            <a:ext cx="3516875" cy="2220127"/>
          </a:xfrm>
          <a:prstGeom prst="rect">
            <a:avLst/>
          </a:prstGeom>
          <a:noFill/>
          <a:ln>
            <a:noFill/>
          </a:ln>
          <a:effectLst>
            <a:outerShdw blurRad="63500" dist="107763" dir="8100000" algn="ctr" rotWithShape="0">
              <a:srgbClr val="8C0051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78286_Ch30_FIG02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99" y="3935860"/>
            <a:ext cx="3516875" cy="2221184"/>
          </a:xfrm>
          <a:prstGeom prst="rect">
            <a:avLst/>
          </a:prstGeom>
          <a:noFill/>
          <a:ln>
            <a:noFill/>
          </a:ln>
          <a:effectLst>
            <a:outerShdw blurRad="63500" dist="107763" dir="8100000" algn="ctr" rotWithShape="0">
              <a:srgbClr val="8C0051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10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Management of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/>
              <a:t>Most important treatment : </a:t>
            </a:r>
            <a:r>
              <a:rPr lang="en-US" b="1" dirty="0"/>
              <a:t>remove from cold environment </a:t>
            </a:r>
            <a:r>
              <a:rPr lang="en-US" dirty="0"/>
              <a:t>to prevent further heat loss</a:t>
            </a:r>
          </a:p>
          <a:p>
            <a:endParaRPr lang="en-US" dirty="0"/>
          </a:p>
          <a:p>
            <a:r>
              <a:rPr lang="en-US" b="1" dirty="0"/>
              <a:t>Remove wet clothing</a:t>
            </a:r>
            <a:r>
              <a:rPr lang="en-US" dirty="0"/>
              <a:t>, and place dry blankets under and over patient</a:t>
            </a:r>
          </a:p>
          <a:p>
            <a:endParaRPr lang="en-US" dirty="0"/>
          </a:p>
          <a:p>
            <a:r>
              <a:rPr lang="en-US" dirty="0"/>
              <a:t>Give patient </a:t>
            </a:r>
            <a:r>
              <a:rPr lang="en-US" b="1" dirty="0"/>
              <a:t>warm, humidified oxygen </a:t>
            </a:r>
            <a:r>
              <a:rPr lang="en-US" dirty="0"/>
              <a:t>if available</a:t>
            </a:r>
          </a:p>
          <a:p>
            <a:endParaRPr lang="en-US" dirty="0"/>
          </a:p>
          <a:p>
            <a:r>
              <a:rPr lang="en-US" b="1" dirty="0"/>
              <a:t>Handle patient gently </a:t>
            </a:r>
            <a:r>
              <a:rPr lang="en-US" dirty="0"/>
              <a:t>to avoid causing pain or further injury to the skin</a:t>
            </a:r>
          </a:p>
          <a:p>
            <a:endParaRPr lang="en-US" dirty="0"/>
          </a:p>
          <a:p>
            <a:r>
              <a:rPr lang="en-US" b="1" dirty="0"/>
              <a:t>Do not allow patient to walk </a:t>
            </a:r>
            <a:r>
              <a:rPr lang="en-US" dirty="0"/>
              <a:t>to prevent damage to feet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Do not massage extremities : </a:t>
            </a:r>
            <a:r>
              <a:rPr lang="en-US" b="1" dirty="0">
                <a:solidFill>
                  <a:srgbClr val="FF0000"/>
                </a:solidFill>
                <a:latin typeface="Calibri" charset="0"/>
              </a:rPr>
              <a:t>(stressing heart and lung) </a:t>
            </a:r>
          </a:p>
          <a:p>
            <a:endParaRPr lang="en-US" dirty="0"/>
          </a:p>
          <a:p>
            <a:r>
              <a:rPr lang="en-US" b="1" dirty="0"/>
              <a:t>Do not allow patient to eat</a:t>
            </a:r>
            <a:r>
              <a:rPr lang="en-US" dirty="0"/>
              <a:t>, use any stimulants (such as caffeine), or smoke/chew tobacco :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Tobacco --&gt; interfere with circulation,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alcohol --&gt; hinder rewarming </a:t>
            </a:r>
          </a:p>
        </p:txBody>
      </p:sp>
    </p:spTree>
    <p:extLst>
      <p:ext uri="{BB962C8B-B14F-4D97-AF65-F5344CB8AC3E}">
        <p14:creationId xmlns:p14="http://schemas.microsoft.com/office/powerpoint/2010/main" val="191186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Management of Mild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Actively rewarm </a:t>
            </a:r>
            <a:r>
              <a:rPr lang="en-US" dirty="0"/>
              <a:t>patient by applying </a:t>
            </a:r>
            <a:r>
              <a:rPr lang="en-US" b="1" dirty="0">
                <a:solidFill>
                  <a:srgbClr val="FF0000"/>
                </a:solidFill>
              </a:rPr>
              <a:t>heat packs or hot water bottles to the groin, axillary, and cervical regions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Turn up the </a:t>
            </a:r>
            <a:r>
              <a:rPr lang="en-US" b="1" dirty="0"/>
              <a:t>heat in ambulance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patient can swallow and protect airway, </a:t>
            </a:r>
            <a:r>
              <a:rPr lang="en-US" b="1" dirty="0"/>
              <a:t>give warm fluids by mouth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Attempt to </a:t>
            </a:r>
            <a:r>
              <a:rPr lang="en-US" b="1" u="sng" dirty="0"/>
              <a:t>rewarm patient slowly</a:t>
            </a:r>
            <a:r>
              <a:rPr lang="en-US" dirty="0"/>
              <a:t> and avoid burning patient</a:t>
            </a:r>
          </a:p>
        </p:txBody>
      </p:sp>
    </p:spTree>
    <p:extLst>
      <p:ext uri="{BB962C8B-B14F-4D97-AF65-F5344CB8AC3E}">
        <p14:creationId xmlns:p14="http://schemas.microsoft.com/office/powerpoint/2010/main" val="212435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Management of Moderate and Severe 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Passive rewarming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only</a:t>
            </a:r>
            <a:r>
              <a:rPr lang="en-US" dirty="0"/>
              <a:t> due to risk of causing a </a:t>
            </a:r>
            <a:r>
              <a:rPr lang="en-US" b="1" dirty="0"/>
              <a:t>fatal arrhythmia </a:t>
            </a:r>
          </a:p>
          <a:p>
            <a:pPr lvl="1"/>
            <a:r>
              <a:rPr lang="en-US" dirty="0"/>
              <a:t>Remove wet clothing, dry patient and cover with blankets</a:t>
            </a:r>
          </a:p>
          <a:p>
            <a:pPr lvl="1"/>
            <a:r>
              <a:rPr lang="en-US" dirty="0"/>
              <a:t>Goal is to </a:t>
            </a:r>
            <a:r>
              <a:rPr lang="en-US" b="1" dirty="0">
                <a:solidFill>
                  <a:srgbClr val="FF0000"/>
                </a:solidFill>
              </a:rPr>
              <a:t>prevent further heat loss</a:t>
            </a:r>
          </a:p>
          <a:p>
            <a:pPr lvl="1"/>
            <a:endParaRPr lang="en-US" dirty="0">
              <a:solidFill>
                <a:srgbClr val="111111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Handle patient gently</a:t>
            </a:r>
            <a:r>
              <a:rPr lang="en-US" dirty="0">
                <a:solidFill>
                  <a:srgbClr val="FF0000"/>
                </a:solidFill>
              </a:rPr>
              <a:t>:  bumping or rough movement --&gt; arrhythmia</a:t>
            </a:r>
          </a:p>
          <a:p>
            <a:endParaRPr lang="en-US" dirty="0"/>
          </a:p>
          <a:p>
            <a:r>
              <a:rPr lang="en-US" dirty="0"/>
              <a:t>Cardiac arrest --&gt; CPR and AED</a:t>
            </a:r>
          </a:p>
        </p:txBody>
      </p:sp>
    </p:spTree>
    <p:extLst>
      <p:ext uri="{BB962C8B-B14F-4D97-AF65-F5344CB8AC3E}">
        <p14:creationId xmlns:p14="http://schemas.microsoft.com/office/powerpoint/2010/main" val="5241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ep-frostbi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01" y="941159"/>
            <a:ext cx="6913338" cy="51850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Cold Injury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Most cold injuries : confined to </a:t>
            </a:r>
            <a:r>
              <a:rPr lang="en-US" b="1" u="sng" dirty="0"/>
              <a:t>exposed parts</a:t>
            </a:r>
            <a:r>
              <a:rPr lang="en-US" b="1" dirty="0"/>
              <a:t> </a:t>
            </a:r>
            <a:r>
              <a:rPr lang="en-US" dirty="0"/>
              <a:t>of the body</a:t>
            </a:r>
          </a:p>
          <a:p>
            <a:pPr lvl="1"/>
            <a:r>
              <a:rPr lang="en-US" b="1" dirty="0">
                <a:latin typeface="Calibri" charset="0"/>
              </a:rPr>
              <a:t>hypothermia --&gt; </a:t>
            </a:r>
            <a:r>
              <a:rPr lang="en-US" b="1" dirty="0"/>
              <a:t>Vasoconstriction --&gt; </a:t>
            </a:r>
            <a:r>
              <a:rPr lang="en-US" dirty="0"/>
              <a:t>shunt blood away from periphery --&gt; increase chances of local cold injury</a:t>
            </a:r>
          </a:p>
          <a:p>
            <a:pPr lvl="1"/>
            <a:endParaRPr lang="en-US" dirty="0"/>
          </a:p>
          <a:p>
            <a:r>
              <a:rPr lang="en-US" b="1" dirty="0"/>
              <a:t>Signs of hypothermia &gt;&gt; remember to assess for local cold injuries</a:t>
            </a:r>
          </a:p>
          <a:p>
            <a:pPr lvl="1"/>
            <a:r>
              <a:rPr lang="en-US" dirty="0"/>
              <a:t>Reverse is also true, look for hypothermia in patients exhibiting local cold injuries</a:t>
            </a:r>
          </a:p>
        </p:txBody>
      </p:sp>
    </p:spTree>
    <p:extLst>
      <p:ext uri="{BB962C8B-B14F-4D97-AF65-F5344CB8AC3E}">
        <p14:creationId xmlns:p14="http://schemas.microsoft.com/office/powerpoint/2010/main" val="165059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Environmental injuries can occur due to a variety of causes</a:t>
            </a:r>
          </a:p>
          <a:p>
            <a:pPr lvl="1"/>
            <a:r>
              <a:rPr lang="en-US" dirty="0"/>
              <a:t>Exposure to </a:t>
            </a:r>
            <a:r>
              <a:rPr lang="en-US" b="1" dirty="0"/>
              <a:t>heat and cold</a:t>
            </a:r>
          </a:p>
          <a:p>
            <a:pPr lvl="1"/>
            <a:r>
              <a:rPr lang="en-US" b="1" dirty="0"/>
              <a:t>Drowning : </a:t>
            </a:r>
            <a:r>
              <a:rPr lang="en-US" dirty="0"/>
              <a:t>and water related emergencies</a:t>
            </a:r>
          </a:p>
          <a:p>
            <a:pPr lvl="1"/>
            <a:r>
              <a:rPr lang="en-US" b="1" dirty="0"/>
              <a:t>Dysbarism injuries</a:t>
            </a:r>
            <a:r>
              <a:rPr lang="en-US" dirty="0"/>
              <a:t> :diving and high altitude</a:t>
            </a:r>
          </a:p>
          <a:p>
            <a:pPr lvl="1"/>
            <a:r>
              <a:rPr lang="en-US" b="1" dirty="0"/>
              <a:t>Envenomation: </a:t>
            </a:r>
            <a:r>
              <a:rPr lang="en-US" dirty="0"/>
              <a:t>caused by bites and stings</a:t>
            </a:r>
          </a:p>
        </p:txBody>
      </p:sp>
    </p:spTree>
    <p:extLst>
      <p:ext uri="{BB962C8B-B14F-4D97-AF65-F5344CB8AC3E}">
        <p14:creationId xmlns:p14="http://schemas.microsoft.com/office/powerpoint/2010/main" val="183614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Frostnip</a:t>
            </a:r>
            <a:r>
              <a:rPr lang="en-US" dirty="0"/>
              <a:t> and Immersion Foot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 err="1"/>
              <a:t>Frostnip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the skin is freezing</a:t>
            </a:r>
            <a:r>
              <a:rPr lang="en-US" dirty="0"/>
              <a:t>, but the deeper tissues are unaffected</a:t>
            </a:r>
          </a:p>
          <a:p>
            <a:pPr lvl="1"/>
            <a:r>
              <a:rPr lang="en-US" dirty="0"/>
              <a:t>Most commonly affects </a:t>
            </a:r>
            <a:r>
              <a:rPr lang="en-US" b="1" u="sng" dirty="0"/>
              <a:t>ears, nose and fingers</a:t>
            </a:r>
          </a:p>
          <a:p>
            <a:pPr lvl="1"/>
            <a:r>
              <a:rPr lang="en-US" dirty="0" err="1"/>
              <a:t>Frostnip</a:t>
            </a:r>
            <a:r>
              <a:rPr lang="en-US" dirty="0"/>
              <a:t> is </a:t>
            </a:r>
            <a:r>
              <a:rPr lang="en-US" b="1" dirty="0"/>
              <a:t>not painful, </a:t>
            </a:r>
            <a:r>
              <a:rPr lang="en-US" dirty="0"/>
              <a:t>and patients may be unaware that they have a cold injury</a:t>
            </a:r>
          </a:p>
          <a:p>
            <a:endParaRPr lang="en-US" dirty="0"/>
          </a:p>
          <a:p>
            <a:r>
              <a:rPr lang="en-US" b="1" dirty="0"/>
              <a:t>Immersion foot, or trench foot, </a:t>
            </a:r>
            <a:r>
              <a:rPr lang="en-US" dirty="0"/>
              <a:t>occurs after prolonged exposure to cold water</a:t>
            </a:r>
          </a:p>
          <a:p>
            <a:endParaRPr lang="en-US" dirty="0"/>
          </a:p>
          <a:p>
            <a:r>
              <a:rPr lang="en-US" dirty="0"/>
              <a:t>For both </a:t>
            </a:r>
            <a:r>
              <a:rPr lang="en-US" dirty="0" err="1"/>
              <a:t>frostnip</a:t>
            </a:r>
            <a:r>
              <a:rPr lang="en-US" dirty="0"/>
              <a:t> and immersion foot, </a:t>
            </a:r>
          </a:p>
          <a:p>
            <a:pPr lvl="1"/>
            <a:r>
              <a:rPr lang="en-US" dirty="0"/>
              <a:t>Skin : </a:t>
            </a:r>
            <a:r>
              <a:rPr lang="en-US" b="1" dirty="0"/>
              <a:t>pale (blanched) </a:t>
            </a:r>
            <a:r>
              <a:rPr lang="en-US" dirty="0"/>
              <a:t>and cold to touch</a:t>
            </a:r>
          </a:p>
          <a:p>
            <a:pPr lvl="1"/>
            <a:r>
              <a:rPr lang="en-US" b="1" dirty="0"/>
              <a:t>Normal color does not return </a:t>
            </a:r>
            <a:r>
              <a:rPr lang="en-US" dirty="0"/>
              <a:t>after palpation and skin may be </a:t>
            </a:r>
            <a:r>
              <a:rPr lang="en-US" b="1" dirty="0"/>
              <a:t>wrinkled</a:t>
            </a:r>
          </a:p>
          <a:p>
            <a:pPr lvl="1"/>
            <a:r>
              <a:rPr lang="en-US" b="1" dirty="0"/>
              <a:t>Loss of feeling and sensation </a:t>
            </a:r>
            <a:r>
              <a:rPr lang="en-US" dirty="0"/>
              <a:t>in the injured area</a:t>
            </a:r>
          </a:p>
        </p:txBody>
      </p:sp>
    </p:spTree>
    <p:extLst>
      <p:ext uri="{BB962C8B-B14F-4D97-AF65-F5344CB8AC3E}">
        <p14:creationId xmlns:p14="http://schemas.microsoft.com/office/powerpoint/2010/main" val="1579980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5-09-12 at 2.58.40 PM.png"/>
          <p:cNvPicPr>
            <a:picLocks noChangeAspect="1"/>
          </p:cNvPicPr>
          <p:nvPr/>
        </p:nvPicPr>
        <p:blipFill>
          <a:blip r:embed="rId3"/>
          <a:srcRect l="-7320" r="-7320"/>
          <a:stretch>
            <a:fillRect/>
          </a:stretch>
        </p:blipFill>
        <p:spPr>
          <a:xfrm>
            <a:off x="0" y="2057401"/>
            <a:ext cx="8968151" cy="431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4593" y="150868"/>
            <a:ext cx="2043558" cy="289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Frostbite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790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/>
              <a:t>Serious local cold injury: </a:t>
            </a:r>
          </a:p>
          <a:p>
            <a:pPr lvl="1"/>
            <a:r>
              <a:rPr lang="en-US" dirty="0"/>
              <a:t>tissues are actually frozen --&gt; </a:t>
            </a:r>
            <a:r>
              <a:rPr lang="en-US" b="1" dirty="0">
                <a:solidFill>
                  <a:srgbClr val="FF0000"/>
                </a:solidFill>
              </a:rPr>
              <a:t>causes permanent damage to cells</a:t>
            </a:r>
          </a:p>
          <a:p>
            <a:pPr lvl="1"/>
            <a:r>
              <a:rPr lang="en-US" dirty="0"/>
              <a:t>Freezing --&gt; </a:t>
            </a:r>
            <a:r>
              <a:rPr lang="en-US" b="1" dirty="0">
                <a:solidFill>
                  <a:srgbClr val="FF0000"/>
                </a:solidFill>
              </a:rPr>
              <a:t>creating ice crystals in cells + changing water content of cells</a:t>
            </a:r>
          </a:p>
          <a:p>
            <a:pPr lvl="1"/>
            <a:r>
              <a:rPr lang="en-US" dirty="0"/>
              <a:t>Further chemical changes occur in cells when </a:t>
            </a:r>
            <a:r>
              <a:rPr lang="en-US" b="1" dirty="0"/>
              <a:t>ice thaws</a:t>
            </a:r>
            <a:r>
              <a:rPr lang="en-US" dirty="0"/>
              <a:t>, causing permanent damage</a:t>
            </a:r>
          </a:p>
          <a:p>
            <a:pPr lvl="1"/>
            <a:endParaRPr lang="en-US" dirty="0"/>
          </a:p>
          <a:p>
            <a:r>
              <a:rPr lang="en-US" dirty="0"/>
              <a:t>Result in </a:t>
            </a:r>
            <a:r>
              <a:rPr lang="en-US" b="1" dirty="0"/>
              <a:t>gangrene (</a:t>
            </a:r>
            <a:r>
              <a:rPr lang="en-US" dirty="0"/>
              <a:t>the necrosis of tissue)</a:t>
            </a:r>
          </a:p>
          <a:p>
            <a:pPr lvl="1"/>
            <a:r>
              <a:rPr lang="en-US" dirty="0"/>
              <a:t>If gangrene occurs, then dead tissue </a:t>
            </a:r>
            <a:r>
              <a:rPr lang="en-US" b="1" u="sng" dirty="0"/>
              <a:t>must be surgically removed</a:t>
            </a:r>
          </a:p>
          <a:p>
            <a:pPr lvl="1"/>
            <a:endParaRPr lang="en-US" dirty="0"/>
          </a:p>
          <a:p>
            <a:r>
              <a:rPr lang="en-US" b="1" dirty="0"/>
              <a:t>Less severe damage</a:t>
            </a:r>
            <a:r>
              <a:rPr lang="en-US" dirty="0"/>
              <a:t> from frostbite </a:t>
            </a:r>
          </a:p>
          <a:p>
            <a:pPr lvl="1"/>
            <a:r>
              <a:rPr lang="en-US" dirty="0"/>
              <a:t>Result in : inflammation, tenderness, and an inability to tolerate cold exposure in the affected part</a:t>
            </a:r>
          </a:p>
        </p:txBody>
      </p:sp>
    </p:spTree>
    <p:extLst>
      <p:ext uri="{BB962C8B-B14F-4D97-AF65-F5344CB8AC3E}">
        <p14:creationId xmlns:p14="http://schemas.microsoft.com/office/powerpoint/2010/main" val="28985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Frostbite</a:t>
            </a:r>
          </a:p>
        </p:txBody>
      </p:sp>
      <p:pic>
        <p:nvPicPr>
          <p:cNvPr id="4" name="Picture 4" descr="78286_Ch30_FIG03A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59" y="2041988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 descr="78286_Ch30_FIG03B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97" y="2041988"/>
            <a:ext cx="3962400" cy="288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16459" y="4937588"/>
            <a:ext cx="21224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2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>
              <a:spcBef>
                <a:spcPct val="35000"/>
              </a:spcBef>
              <a:buClr>
                <a:srgbClr val="F37021"/>
              </a:buClr>
            </a:pPr>
            <a:r>
              <a:rPr lang="en-US" altLang="en-US" sz="900">
                <a:solidFill>
                  <a:srgbClr val="000000"/>
                </a:solidFill>
                <a:latin typeface="Arial Narrow" charset="0"/>
              </a:rPr>
              <a:t>Source: Courtesy of Neil Malcom Winkelmann.</a:t>
            </a:r>
          </a:p>
        </p:txBody>
      </p:sp>
    </p:spTree>
    <p:extLst>
      <p:ext uri="{BB962C8B-B14F-4D97-AF65-F5344CB8AC3E}">
        <p14:creationId xmlns:p14="http://schemas.microsoft.com/office/powerpoint/2010/main" val="136650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Frostbite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hard, waxy, and frozen feel of affected tissues</a:t>
            </a:r>
          </a:p>
          <a:p>
            <a:pPr lvl="1"/>
            <a:r>
              <a:rPr lang="en-US" dirty="0"/>
              <a:t>If frostbite is only </a:t>
            </a:r>
            <a:r>
              <a:rPr lang="en-US" b="1" dirty="0"/>
              <a:t>skin deep</a:t>
            </a:r>
            <a:r>
              <a:rPr lang="en-US" dirty="0"/>
              <a:t>, it will feel </a:t>
            </a:r>
            <a:r>
              <a:rPr lang="en-US" b="1" dirty="0">
                <a:solidFill>
                  <a:srgbClr val="0070C0"/>
                </a:solidFill>
              </a:rPr>
              <a:t>leathery rather than hard</a:t>
            </a:r>
          </a:p>
          <a:p>
            <a:pPr lvl="1"/>
            <a:endParaRPr lang="en-US" dirty="0"/>
          </a:p>
          <a:p>
            <a:r>
              <a:rPr lang="en-US" b="1" dirty="0"/>
              <a:t>Blisters and swelling </a:t>
            </a:r>
            <a:r>
              <a:rPr lang="en-US" dirty="0"/>
              <a:t>may also appear on frost bitten tissue</a:t>
            </a:r>
          </a:p>
          <a:p>
            <a:endParaRPr lang="en-US" dirty="0"/>
          </a:p>
          <a:p>
            <a:r>
              <a:rPr lang="en-US" dirty="0"/>
              <a:t>Frostbite can vary depending on its </a:t>
            </a:r>
            <a:r>
              <a:rPr lang="en-US" b="1" dirty="0"/>
              <a:t>depth</a:t>
            </a:r>
          </a:p>
          <a:p>
            <a:pPr lvl="1"/>
            <a:r>
              <a:rPr lang="en-US" dirty="0"/>
              <a:t>Assessing depth of frostbite is difficult in the field</a:t>
            </a:r>
          </a:p>
        </p:txBody>
      </p:sp>
    </p:spTree>
    <p:extLst>
      <p:ext uri="{BB962C8B-B14F-4D97-AF65-F5344CB8AC3E}">
        <p14:creationId xmlns:p14="http://schemas.microsoft.com/office/powerpoint/2010/main" val="129701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Injuries</a:t>
            </a:r>
          </a:p>
        </p:txBody>
      </p:sp>
      <p:pic>
        <p:nvPicPr>
          <p:cNvPr id="6" name="Content Placeholder 5" descr="Screen Shot 2015-09-20 at 5.06.43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4747" b="-4747"/>
          <a:stretch>
            <a:fillRect/>
          </a:stretch>
        </p:blipFill>
        <p:spPr>
          <a:xfrm>
            <a:off x="71314" y="1678205"/>
            <a:ext cx="9222826" cy="4953000"/>
          </a:xfrm>
        </p:spPr>
      </p:pic>
      <p:sp>
        <p:nvSpPr>
          <p:cNvPr id="7" name="TextBox 6"/>
          <p:cNvSpPr txBox="1"/>
          <p:nvPr/>
        </p:nvSpPr>
        <p:spPr>
          <a:xfrm>
            <a:off x="699964" y="1267084"/>
            <a:ext cx="647452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Rewarm tissue with warm 40-42 C circulating water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Frostbite</a:t>
            </a:r>
          </a:p>
        </p:txBody>
      </p:sp>
      <p:pic>
        <p:nvPicPr>
          <p:cNvPr id="4" name="Picture 5" descr="78286_Ch30_FIG0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5" y="1417638"/>
            <a:ext cx="5581009" cy="4112322"/>
          </a:xfrm>
          <a:prstGeom prst="rect">
            <a:avLst/>
          </a:prstGeom>
          <a:noFill/>
          <a:ln>
            <a:noFill/>
          </a:ln>
          <a:effectLst>
            <a:outerShdw blurRad="63500" dist="107763" dir="8100000" algn="ctr" rotWithShape="0">
              <a:srgbClr val="C416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81495" y="5529960"/>
            <a:ext cx="19288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2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>
              <a:spcBef>
                <a:spcPct val="35000"/>
              </a:spcBef>
              <a:buClr>
                <a:srgbClr val="F37021"/>
              </a:buClr>
            </a:pPr>
            <a:r>
              <a:rPr lang="en-US" altLang="en-US" sz="900" dirty="0">
                <a:solidFill>
                  <a:srgbClr val="000000"/>
                </a:solidFill>
                <a:latin typeface="Arial Narrow" charset="0"/>
              </a:rPr>
              <a:t>Source: Courtesy of Dr. Jack Poland/CDC</a:t>
            </a:r>
          </a:p>
        </p:txBody>
      </p:sp>
    </p:spTree>
    <p:extLst>
      <p:ext uri="{BB962C8B-B14F-4D97-AF65-F5344CB8AC3E}">
        <p14:creationId xmlns:p14="http://schemas.microsoft.com/office/powerpoint/2010/main" val="141727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Local 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Treatment of local cold injuries include:</a:t>
            </a:r>
          </a:p>
          <a:p>
            <a:pPr lvl="1"/>
            <a:r>
              <a:rPr lang="en-US" b="1" dirty="0"/>
              <a:t>Removing patient </a:t>
            </a:r>
            <a:r>
              <a:rPr lang="en-US" dirty="0"/>
              <a:t>from cold environment</a:t>
            </a:r>
          </a:p>
          <a:p>
            <a:pPr lvl="1"/>
            <a:r>
              <a:rPr lang="en-US" dirty="0"/>
              <a:t>Remove any </a:t>
            </a:r>
            <a:r>
              <a:rPr lang="en-US" b="1" dirty="0"/>
              <a:t>wet or restricting clothing </a:t>
            </a:r>
            <a:r>
              <a:rPr lang="en-US" dirty="0"/>
              <a:t>over the injured part</a:t>
            </a:r>
          </a:p>
          <a:p>
            <a:pPr lvl="1"/>
            <a:r>
              <a:rPr lang="en-US" dirty="0"/>
              <a:t>Handling injured part </a:t>
            </a:r>
            <a:r>
              <a:rPr lang="en-US" b="1" dirty="0"/>
              <a:t>gently</a:t>
            </a:r>
            <a:r>
              <a:rPr lang="en-US" dirty="0"/>
              <a:t> and protecting it from further cold injury</a:t>
            </a:r>
          </a:p>
          <a:p>
            <a:pPr lvl="1"/>
            <a:r>
              <a:rPr lang="en-US" b="1" dirty="0"/>
              <a:t>Administer oxygen </a:t>
            </a:r>
            <a:r>
              <a:rPr lang="en-US" dirty="0"/>
              <a:t>if appropriate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Never rub injured tissues </a:t>
            </a:r>
            <a:r>
              <a:rPr lang="en-US" dirty="0"/>
              <a:t>because rubbing can cause further damage</a:t>
            </a:r>
          </a:p>
        </p:txBody>
      </p:sp>
    </p:spTree>
    <p:extLst>
      <p:ext uri="{BB962C8B-B14F-4D97-AF65-F5344CB8AC3E}">
        <p14:creationId xmlns:p14="http://schemas.microsoft.com/office/powerpoint/2010/main" val="140286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Local 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Consider </a:t>
            </a:r>
            <a:r>
              <a:rPr lang="en-US" b="1" dirty="0">
                <a:solidFill>
                  <a:srgbClr val="FF0000"/>
                </a:solidFill>
              </a:rPr>
              <a:t>active rewarming of </a:t>
            </a:r>
            <a:r>
              <a:rPr lang="en-US" b="1" u="sng" dirty="0" err="1">
                <a:solidFill>
                  <a:srgbClr val="FF0000"/>
                </a:solidFill>
              </a:rPr>
              <a:t>frostnip</a:t>
            </a:r>
            <a:r>
              <a:rPr lang="en-US" b="1" u="sng" dirty="0">
                <a:solidFill>
                  <a:srgbClr val="FF0000"/>
                </a:solidFill>
              </a:rPr>
              <a:t> or immersion foot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if there is no chance of re-injury from cold</a:t>
            </a:r>
          </a:p>
          <a:p>
            <a:endParaRPr lang="en-US" dirty="0"/>
          </a:p>
          <a:p>
            <a:r>
              <a:rPr lang="en-US" b="1" dirty="0" err="1"/>
              <a:t>Frostnip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Rewarmed </a:t>
            </a:r>
            <a:r>
              <a:rPr lang="en-US" dirty="0"/>
              <a:t>: with body heat, breathing on the affected part, or contact with a warm object</a:t>
            </a:r>
          </a:p>
          <a:p>
            <a:pPr lvl="1"/>
            <a:r>
              <a:rPr lang="en-US" dirty="0"/>
              <a:t>During rewarming, affected part may </a:t>
            </a:r>
            <a:r>
              <a:rPr lang="en-US" b="1" dirty="0"/>
              <a:t>tingle and become red </a:t>
            </a:r>
            <a:r>
              <a:rPr lang="en-US" dirty="0"/>
              <a:t>in light-skinned individuals</a:t>
            </a:r>
          </a:p>
          <a:p>
            <a:pPr lvl="1"/>
            <a:endParaRPr lang="en-US" dirty="0"/>
          </a:p>
          <a:p>
            <a:r>
              <a:rPr lang="en-US" b="1" dirty="0"/>
              <a:t>Immersion foot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Removing wet shoes/boots and socks and </a:t>
            </a:r>
            <a:r>
              <a:rPr lang="en-US" b="1" u="sng" dirty="0"/>
              <a:t>rewarming gradually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Once foot is rewarmed, splint the extremity and cover loosely with a dry, sterile dressing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55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00" y="411163"/>
            <a:ext cx="8048711" cy="6164425"/>
          </a:xfrm>
        </p:spPr>
      </p:pic>
    </p:spTree>
    <p:extLst>
      <p:ext uri="{BB962C8B-B14F-4D97-AF65-F5344CB8AC3E}">
        <p14:creationId xmlns:p14="http://schemas.microsoft.com/office/powerpoint/2010/main" val="274842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3600" dirty="0"/>
              <a:t>Physical condition</a:t>
            </a:r>
          </a:p>
          <a:p>
            <a:pPr lvl="1"/>
            <a:r>
              <a:rPr lang="en-US" sz="3200" b="1" u="sng" dirty="0"/>
              <a:t>Cardiovascular, metabolic, and nervous system</a:t>
            </a:r>
            <a:r>
              <a:rPr lang="en-US" sz="3200" b="1" dirty="0"/>
              <a:t> </a:t>
            </a:r>
            <a:r>
              <a:rPr lang="en-US" sz="3200" dirty="0"/>
              <a:t>--&gt; help regulate temperature</a:t>
            </a:r>
          </a:p>
          <a:p>
            <a:pPr lvl="1"/>
            <a:r>
              <a:rPr lang="en-US" sz="3200" dirty="0"/>
              <a:t>Patients who are ill or in poor physical condition are less tolerant to extreme temperatures</a:t>
            </a:r>
          </a:p>
          <a:p>
            <a:r>
              <a:rPr lang="en-US" sz="3600" dirty="0"/>
              <a:t>Age</a:t>
            </a:r>
          </a:p>
          <a:p>
            <a:pPr lvl="1"/>
            <a:r>
              <a:rPr lang="en-US" sz="3200" b="1" u="sng" dirty="0"/>
              <a:t>Infants</a:t>
            </a:r>
            <a:r>
              <a:rPr lang="en-US" sz="3200" b="1" dirty="0"/>
              <a:t> </a:t>
            </a:r>
          </a:p>
          <a:p>
            <a:pPr lvl="2"/>
            <a:r>
              <a:rPr lang="en-US" sz="2800" dirty="0"/>
              <a:t>poor thermoregulation + </a:t>
            </a:r>
            <a:r>
              <a:rPr lang="en-US" sz="2800" b="1" dirty="0">
                <a:solidFill>
                  <a:srgbClr val="FF0000"/>
                </a:solidFill>
              </a:rPr>
              <a:t>cannot shiver/ generate heat until 12-18 months</a:t>
            </a:r>
          </a:p>
          <a:p>
            <a:pPr lvl="2"/>
            <a:r>
              <a:rPr lang="en-US" sz="2800" dirty="0"/>
              <a:t>large surface area compared to their mass, </a:t>
            </a:r>
            <a:r>
              <a:rPr lang="en-US" sz="2800" b="1" dirty="0"/>
              <a:t>increasing both heat loss and heat gain</a:t>
            </a:r>
          </a:p>
          <a:p>
            <a:pPr lvl="1"/>
            <a:r>
              <a:rPr lang="en-US" sz="3200" b="1" u="sng" dirty="0"/>
              <a:t>Small children</a:t>
            </a:r>
            <a:r>
              <a:rPr lang="en-US" sz="3200" dirty="0"/>
              <a:t> may not take measures, such as putting on clothing, to protect themselves against exposure</a:t>
            </a:r>
          </a:p>
          <a:p>
            <a:pPr lvl="1"/>
            <a:r>
              <a:rPr lang="en-US" sz="3200" b="1" u="sng" dirty="0"/>
              <a:t>Older adults</a:t>
            </a:r>
            <a:r>
              <a:rPr lang="en-US" sz="3200" b="1" dirty="0"/>
              <a:t> </a:t>
            </a:r>
          </a:p>
          <a:p>
            <a:pPr lvl="2"/>
            <a:r>
              <a:rPr lang="en-US" sz="2800" b="1" dirty="0"/>
              <a:t>lose subcutaneous tissue </a:t>
            </a:r>
            <a:r>
              <a:rPr lang="en-US" sz="2800" dirty="0"/>
              <a:t>with age, which decreases amount of natural insulation</a:t>
            </a:r>
          </a:p>
          <a:p>
            <a:pPr lvl="2"/>
            <a:r>
              <a:rPr lang="en-US" sz="2800" b="1" dirty="0"/>
              <a:t>poor circulation</a:t>
            </a:r>
            <a:r>
              <a:rPr lang="en-US" sz="2800" dirty="0"/>
              <a:t>, impairing their ability to stay cool or keep warm</a:t>
            </a:r>
          </a:p>
          <a:p>
            <a:pPr lvl="1"/>
            <a:r>
              <a:rPr lang="en-US" sz="3200" b="1" u="sng" dirty="0"/>
              <a:t>Medications</a:t>
            </a:r>
            <a:r>
              <a:rPr lang="en-US" sz="3200" b="1" dirty="0"/>
              <a:t> </a:t>
            </a:r>
            <a:r>
              <a:rPr lang="en-US" sz="3200" dirty="0"/>
              <a:t>taken may also affect the body’s internal thermostat</a:t>
            </a:r>
          </a:p>
        </p:txBody>
      </p:sp>
    </p:spTree>
    <p:extLst>
      <p:ext uri="{BB962C8B-B14F-4D97-AF65-F5344CB8AC3E}">
        <p14:creationId xmlns:p14="http://schemas.microsoft.com/office/powerpoint/2010/main" val="2070336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Local 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With </a:t>
            </a:r>
            <a:r>
              <a:rPr lang="en-US" b="1" u="sng" dirty="0"/>
              <a:t>deep cold injuries</a:t>
            </a:r>
            <a:r>
              <a:rPr lang="en-US" dirty="0"/>
              <a:t> such as</a:t>
            </a:r>
            <a:r>
              <a:rPr lang="en-US" b="1" dirty="0">
                <a:solidFill>
                  <a:srgbClr val="FF0000"/>
                </a:solidFill>
              </a:rPr>
              <a:t> frostbite</a:t>
            </a:r>
          </a:p>
          <a:p>
            <a:pPr lvl="1"/>
            <a:r>
              <a:rPr lang="en-US" dirty="0"/>
              <a:t> the injury should generally </a:t>
            </a:r>
            <a:r>
              <a:rPr lang="en-US" b="1" dirty="0">
                <a:solidFill>
                  <a:srgbClr val="FF0000"/>
                </a:solidFill>
              </a:rPr>
              <a:t>not be rewarmed in the field</a:t>
            </a:r>
          </a:p>
          <a:p>
            <a:pPr lvl="1"/>
            <a:r>
              <a:rPr lang="en-US" u="sng" dirty="0"/>
              <a:t>Rewarming may result in further tissue injury and is best done at the hospital</a:t>
            </a:r>
          </a:p>
          <a:p>
            <a:pPr lvl="1"/>
            <a:endParaRPr lang="en-US" dirty="0"/>
          </a:p>
          <a:p>
            <a:r>
              <a:rPr lang="en-US" b="1" dirty="0"/>
              <a:t>Remove any jewelry </a:t>
            </a:r>
            <a:r>
              <a:rPr lang="en-US" dirty="0"/>
              <a:t>from the injured part and cover the injury </a:t>
            </a:r>
            <a:r>
              <a:rPr lang="en-US" b="1" dirty="0"/>
              <a:t>loosely </a:t>
            </a:r>
            <a:r>
              <a:rPr lang="en-US" dirty="0"/>
              <a:t>with a </a:t>
            </a:r>
            <a:r>
              <a:rPr lang="en-US" b="1" dirty="0"/>
              <a:t>dry, sterile dressing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Do not break blisters or rub or massage the area</a:t>
            </a:r>
          </a:p>
          <a:p>
            <a:endParaRPr lang="en-US" dirty="0"/>
          </a:p>
          <a:p>
            <a:r>
              <a:rPr lang="en-US" dirty="0"/>
              <a:t>Evaluate patients with </a:t>
            </a:r>
            <a:r>
              <a:rPr lang="en-US" b="1" dirty="0"/>
              <a:t>severe local cold injuries </a:t>
            </a:r>
            <a:r>
              <a:rPr lang="en-US" dirty="0"/>
              <a:t>for </a:t>
            </a:r>
            <a:r>
              <a:rPr lang="en-US" b="1" dirty="0">
                <a:solidFill>
                  <a:srgbClr val="FF0000"/>
                </a:solidFill>
              </a:rPr>
              <a:t>systemic hypothermia and provide prompt transport</a:t>
            </a:r>
          </a:p>
        </p:txBody>
      </p:sp>
    </p:spTree>
    <p:extLst>
      <p:ext uri="{BB962C8B-B14F-4D97-AF65-F5344CB8AC3E}">
        <p14:creationId xmlns:p14="http://schemas.microsoft.com/office/powerpoint/2010/main" val="141699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Local Cold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If prompt hospital care is not available and medical control instructs rewarming in the field, </a:t>
            </a:r>
            <a:r>
              <a:rPr lang="en-US" b="1" dirty="0">
                <a:solidFill>
                  <a:srgbClr val="FF0000"/>
                </a:solidFill>
              </a:rPr>
              <a:t>immerse the frostbitten part in a warm-water bath</a:t>
            </a:r>
          </a:p>
          <a:p>
            <a:pPr lvl="1"/>
            <a:r>
              <a:rPr lang="en-US" dirty="0"/>
              <a:t>Temperature of water should be </a:t>
            </a:r>
            <a:r>
              <a:rPr lang="en-US" b="1" u="sng" dirty="0">
                <a:solidFill>
                  <a:srgbClr val="FF0000"/>
                </a:solidFill>
              </a:rPr>
              <a:t>38-40.5°C (100-105°F)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and should be checked often</a:t>
            </a:r>
          </a:p>
          <a:p>
            <a:pPr lvl="1"/>
            <a:r>
              <a:rPr lang="en-US" b="1" dirty="0"/>
              <a:t>Stir water </a:t>
            </a:r>
            <a:r>
              <a:rPr lang="en-US" dirty="0"/>
              <a:t>continuously</a:t>
            </a:r>
          </a:p>
          <a:p>
            <a:pPr lvl="1"/>
            <a:r>
              <a:rPr lang="en-US" dirty="0"/>
              <a:t>Keep frostbitten part </a:t>
            </a:r>
            <a:r>
              <a:rPr lang="en-US" b="1" dirty="0"/>
              <a:t>in water until it feels warm and sensation has returned </a:t>
            </a:r>
            <a:r>
              <a:rPr lang="en-US" dirty="0"/>
              <a:t>to the skin</a:t>
            </a:r>
          </a:p>
          <a:p>
            <a:pPr lvl="1"/>
            <a:r>
              <a:rPr lang="en-US" dirty="0"/>
              <a:t>Dress the area with </a:t>
            </a:r>
            <a:r>
              <a:rPr lang="en-US" b="1" dirty="0"/>
              <a:t>dry, sterile dressings </a:t>
            </a:r>
            <a:r>
              <a:rPr lang="en-US" dirty="0"/>
              <a:t>and also place </a:t>
            </a:r>
            <a:r>
              <a:rPr lang="en-US" b="1" dirty="0"/>
              <a:t>dressings between injured</a:t>
            </a:r>
            <a:r>
              <a:rPr lang="en-US" dirty="0"/>
              <a:t> fingers and toes</a:t>
            </a:r>
          </a:p>
          <a:p>
            <a:pPr lvl="1"/>
            <a:endParaRPr lang="en-US" dirty="0"/>
          </a:p>
          <a:p>
            <a:r>
              <a:rPr lang="en-US" dirty="0"/>
              <a:t>Expect the patient to </a:t>
            </a:r>
            <a:r>
              <a:rPr lang="en-US" u="sng" dirty="0"/>
              <a:t>report severe pain once the injured part is rewarmed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Never attempt rewarming if there is any chance that the part may freeze again </a:t>
            </a:r>
            <a:r>
              <a:rPr lang="en-US" dirty="0"/>
              <a:t>before the patient reaches the hospital</a:t>
            </a:r>
          </a:p>
          <a:p>
            <a:pPr lvl="1"/>
            <a:r>
              <a:rPr lang="en-US" dirty="0"/>
              <a:t>Thawing and refreezing increases damage to tissue and the likelihood of g</a:t>
            </a:r>
            <a:r>
              <a:rPr lang="en-US" b="1" dirty="0"/>
              <a:t>angrene and amputation</a:t>
            </a:r>
          </a:p>
        </p:txBody>
      </p:sp>
    </p:spTree>
    <p:extLst>
      <p:ext uri="{BB962C8B-B14F-4D97-AF65-F5344CB8AC3E}">
        <p14:creationId xmlns:p14="http://schemas.microsoft.com/office/powerpoint/2010/main" val="34716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Heat Injuries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ehyd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91" y="1417638"/>
            <a:ext cx="4500709" cy="3358222"/>
          </a:xfrm>
          <a:prstGeom prst="rect">
            <a:avLst/>
          </a:prstGeom>
        </p:spPr>
      </p:pic>
      <p:pic>
        <p:nvPicPr>
          <p:cNvPr id="5" name="Picture 4" descr="images-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417638"/>
            <a:ext cx="3505200" cy="334541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Several mechanisms to rid itself of excess heat</a:t>
            </a:r>
          </a:p>
          <a:p>
            <a:pPr lvl="1"/>
            <a:r>
              <a:rPr lang="en-US" b="1" dirty="0"/>
              <a:t>Sweating : </a:t>
            </a:r>
            <a:r>
              <a:rPr lang="en-US" dirty="0"/>
              <a:t>heat loss from evaporation</a:t>
            </a:r>
          </a:p>
          <a:p>
            <a:pPr lvl="1"/>
            <a:r>
              <a:rPr lang="en-US" b="1" dirty="0"/>
              <a:t>Dilation of skin blood vessels : </a:t>
            </a:r>
            <a:r>
              <a:rPr lang="en-US" dirty="0"/>
              <a:t>to increase heat loss through </a:t>
            </a:r>
            <a:r>
              <a:rPr lang="en-US" u="sng" dirty="0"/>
              <a:t>convection and radiation</a:t>
            </a:r>
          </a:p>
          <a:p>
            <a:pPr lvl="1"/>
            <a:endParaRPr lang="en-US" dirty="0"/>
          </a:p>
          <a:p>
            <a:r>
              <a:rPr lang="en-US" dirty="0"/>
              <a:t>Heat illness results when the body is exposed to </a:t>
            </a:r>
            <a:r>
              <a:rPr lang="en-US" b="1" dirty="0"/>
              <a:t>more heat energy than it loses</a:t>
            </a:r>
            <a:r>
              <a:rPr lang="en-US" dirty="0"/>
              <a:t>, or generates more heat than it can lose</a:t>
            </a:r>
          </a:p>
          <a:p>
            <a:endParaRPr lang="en-US" dirty="0"/>
          </a:p>
          <a:p>
            <a:r>
              <a:rPr lang="en-US" b="1" u="sng" dirty="0"/>
              <a:t>Hyperthermia</a:t>
            </a:r>
            <a:r>
              <a:rPr lang="en-US" dirty="0"/>
              <a:t>, a core body temperature of </a:t>
            </a:r>
            <a:r>
              <a:rPr lang="en-US" b="1" dirty="0"/>
              <a:t>38.3°C (101°F) or higher</a:t>
            </a:r>
          </a:p>
        </p:txBody>
      </p:sp>
    </p:spTree>
    <p:extLst>
      <p:ext uri="{BB962C8B-B14F-4D97-AF65-F5344CB8AC3E}">
        <p14:creationId xmlns:p14="http://schemas.microsoft.com/office/powerpoint/2010/main" val="209845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Heat illness : </a:t>
            </a:r>
          </a:p>
          <a:p>
            <a:pPr lvl="1"/>
            <a:r>
              <a:rPr lang="en-US" dirty="0"/>
              <a:t>ambient temperature is high</a:t>
            </a:r>
          </a:p>
          <a:p>
            <a:pPr lvl="1"/>
            <a:r>
              <a:rPr lang="en-US" dirty="0"/>
              <a:t>high humidity (decreases ability to lose heat through evaporation) </a:t>
            </a:r>
          </a:p>
          <a:p>
            <a:pPr lvl="1"/>
            <a:r>
              <a:rPr lang="en-US" dirty="0"/>
              <a:t>vigorous exercise</a:t>
            </a:r>
          </a:p>
          <a:p>
            <a:endParaRPr lang="en-US" dirty="0"/>
          </a:p>
          <a:p>
            <a:r>
              <a:rPr lang="en-US" dirty="0"/>
              <a:t>Illness from heat exposure can take three forms</a:t>
            </a:r>
          </a:p>
          <a:p>
            <a:pPr lvl="1"/>
            <a:r>
              <a:rPr lang="en-US" b="1" dirty="0"/>
              <a:t>Heat cramps</a:t>
            </a:r>
          </a:p>
          <a:p>
            <a:pPr lvl="1"/>
            <a:r>
              <a:rPr lang="en-US" b="1" dirty="0"/>
              <a:t>Heat exhaustion</a:t>
            </a:r>
          </a:p>
          <a:p>
            <a:pPr lvl="1"/>
            <a:r>
              <a:rPr lang="en-US" b="1" dirty="0"/>
              <a:t>Heat stroke</a:t>
            </a:r>
          </a:p>
          <a:p>
            <a:pPr lvl="1"/>
            <a:endParaRPr lang="en-US" dirty="0"/>
          </a:p>
          <a:p>
            <a:r>
              <a:rPr lang="en-US" dirty="0"/>
              <a:t>All three forms of heat illness may manifest in the same person, because </a:t>
            </a:r>
            <a:r>
              <a:rPr lang="en-US" u="sng" dirty="0"/>
              <a:t>heat exhaustion may progress to heat stroke</a:t>
            </a:r>
            <a:r>
              <a:rPr lang="en-US" dirty="0"/>
              <a:t> if untreated</a:t>
            </a:r>
          </a:p>
        </p:txBody>
      </p:sp>
    </p:spTree>
    <p:extLst>
      <p:ext uri="{BB962C8B-B14F-4D97-AF65-F5344CB8AC3E}">
        <p14:creationId xmlns:p14="http://schemas.microsoft.com/office/powerpoint/2010/main" val="88895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Cramps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Painful muscle spasms </a:t>
            </a:r>
            <a:r>
              <a:rPr lang="en-US" dirty="0"/>
              <a:t>that occur after vigorous exercise</a:t>
            </a:r>
          </a:p>
          <a:p>
            <a:pPr lvl="1"/>
            <a:r>
              <a:rPr lang="en-US" dirty="0"/>
              <a:t>Usually in the </a:t>
            </a:r>
            <a:r>
              <a:rPr lang="en-US" u="sng" dirty="0"/>
              <a:t>leg or abdominal muscles</a:t>
            </a:r>
          </a:p>
          <a:p>
            <a:pPr lvl="1"/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Associated with exertion</a:t>
            </a:r>
            <a:r>
              <a:rPr lang="en-US" dirty="0"/>
              <a:t>, and can occur even when ambient temperature is mild or moderate</a:t>
            </a:r>
          </a:p>
          <a:p>
            <a:endParaRPr lang="en-US" dirty="0"/>
          </a:p>
          <a:p>
            <a:r>
              <a:rPr lang="en-US" dirty="0"/>
              <a:t>Cause is not well understood, possibly caused by </a:t>
            </a:r>
            <a:r>
              <a:rPr lang="en-US" b="1" u="sng" dirty="0">
                <a:solidFill>
                  <a:srgbClr val="FF0000"/>
                </a:solidFill>
              </a:rPr>
              <a:t>dehydration or loss of electrolytes from sweating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201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body’s ability to </a:t>
            </a:r>
            <a:r>
              <a:rPr lang="en-US" b="1" dirty="0">
                <a:solidFill>
                  <a:srgbClr val="FF0000"/>
                </a:solidFill>
              </a:rPr>
              <a:t>compensate for hyperthermia begins to fail </a:t>
            </a:r>
            <a:r>
              <a:rPr lang="en-US" dirty="0"/>
              <a:t>and patient has difficulty ambulating or continuing with exercise</a:t>
            </a:r>
          </a:p>
          <a:p>
            <a:endParaRPr lang="en-US" dirty="0"/>
          </a:p>
          <a:p>
            <a:r>
              <a:rPr lang="en-US" b="1" dirty="0"/>
              <a:t>severe dehydration and loss of electrolytes</a:t>
            </a:r>
          </a:p>
          <a:p>
            <a:endParaRPr lang="en-US" dirty="0"/>
          </a:p>
          <a:p>
            <a:r>
              <a:rPr lang="en-US" dirty="0"/>
              <a:t>Main criteria of heat exhaustion include:</a:t>
            </a:r>
          </a:p>
          <a:p>
            <a:pPr lvl="1"/>
            <a:r>
              <a:rPr lang="en-US" dirty="0"/>
              <a:t>Difficulty continuing with exercise</a:t>
            </a:r>
          </a:p>
          <a:p>
            <a:pPr lvl="1"/>
            <a:r>
              <a:rPr lang="en-US" dirty="0"/>
              <a:t>Core body temperature : </a:t>
            </a:r>
            <a:r>
              <a:rPr lang="en-US" b="1" dirty="0"/>
              <a:t>38.3 to 40°C (101 to 104°F) at time of collapse</a:t>
            </a:r>
          </a:p>
          <a:p>
            <a:pPr lvl="1" fontAlgn="base"/>
            <a:r>
              <a:rPr lang="en-US" b="1" dirty="0"/>
              <a:t>Absence of CNS dysfunction (no coma nor seizure)</a:t>
            </a:r>
            <a:r>
              <a:rPr lang="en-US" dirty="0"/>
              <a:t>, or dysfunction is mild and resolves with rest and cooling</a:t>
            </a:r>
          </a:p>
        </p:txBody>
      </p:sp>
    </p:spTree>
    <p:extLst>
      <p:ext uri="{BB962C8B-B14F-4D97-AF65-F5344CB8AC3E}">
        <p14:creationId xmlns:p14="http://schemas.microsoft.com/office/powerpoint/2010/main" val="1508790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Associated signs and symptoms include:</a:t>
            </a:r>
          </a:p>
          <a:p>
            <a:pPr lvl="1" fontAlgn="base"/>
            <a:r>
              <a:rPr lang="en-US" b="1" dirty="0"/>
              <a:t>Tachycardia and hypotension</a:t>
            </a:r>
          </a:p>
          <a:p>
            <a:pPr lvl="1" fontAlgn="base"/>
            <a:r>
              <a:rPr lang="en-US" b="1" dirty="0"/>
              <a:t>Extreme weakness</a:t>
            </a:r>
          </a:p>
          <a:p>
            <a:pPr lvl="1" fontAlgn="base"/>
            <a:r>
              <a:rPr lang="en-US" b="1" dirty="0"/>
              <a:t>Syncope, lightheadedness</a:t>
            </a:r>
          </a:p>
          <a:p>
            <a:pPr lvl="1" fontAlgn="base"/>
            <a:r>
              <a:rPr lang="en-US" dirty="0"/>
              <a:t>Coordination problems</a:t>
            </a:r>
          </a:p>
          <a:p>
            <a:pPr lvl="1" fontAlgn="base"/>
            <a:r>
              <a:rPr lang="en-US" dirty="0"/>
              <a:t>Dehydration and electrolyte losses</a:t>
            </a:r>
          </a:p>
          <a:p>
            <a:pPr lvl="1" fontAlgn="base"/>
            <a:r>
              <a:rPr lang="en-US" b="1" dirty="0"/>
              <a:t>Profuse sweating</a:t>
            </a:r>
          </a:p>
          <a:p>
            <a:pPr lvl="1" fontAlgn="base"/>
            <a:r>
              <a:rPr lang="en-US" b="1" dirty="0"/>
              <a:t>Flushed skin or pallor (if hypotensive)</a:t>
            </a:r>
          </a:p>
          <a:p>
            <a:pPr lvl="1" fontAlgn="base"/>
            <a:r>
              <a:rPr lang="en-US" dirty="0"/>
              <a:t>Headache</a:t>
            </a:r>
          </a:p>
          <a:p>
            <a:pPr lvl="1" fontAlgn="base"/>
            <a:r>
              <a:rPr lang="en-US" b="1" dirty="0"/>
              <a:t>Abdominal cramps, nausea, vomiting, diarrhea</a:t>
            </a:r>
          </a:p>
          <a:p>
            <a:pPr lvl="1" fontAlgn="base"/>
            <a:r>
              <a:rPr lang="en-US" b="1" dirty="0"/>
              <a:t>Persistent muscle cramps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77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/>
              <a:t>Rid of heat is completely overwhelmed + temps rise to level destroy tissues </a:t>
            </a:r>
          </a:p>
          <a:p>
            <a:pPr lvl="1"/>
            <a:endParaRPr lang="en-US" dirty="0"/>
          </a:p>
          <a:p>
            <a:r>
              <a:rPr lang="en-US" dirty="0"/>
              <a:t>Defined : core temp </a:t>
            </a:r>
            <a:r>
              <a:rPr lang="en-US" b="1" dirty="0"/>
              <a:t>40°C (104°F) and associated CNS dysfunction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b="1" dirty="0"/>
              <a:t>exertional or non-exertional in nature</a:t>
            </a:r>
          </a:p>
          <a:p>
            <a:pPr lvl="1"/>
            <a:r>
              <a:rPr lang="en-US" dirty="0"/>
              <a:t>Exertional : young individuals who engage in heavy exercise when the ambient temperature and/or humidity is high</a:t>
            </a:r>
          </a:p>
          <a:p>
            <a:pPr lvl="1"/>
            <a:r>
              <a:rPr lang="en-US" dirty="0"/>
              <a:t>Non-exertional : chronic medical conditions that impair the body’s ability to regulate heat or those who cannot leave a hot environment or access hydration or cooling</a:t>
            </a:r>
          </a:p>
          <a:p>
            <a:pPr lvl="1"/>
            <a:endParaRPr lang="en-US" dirty="0"/>
          </a:p>
          <a:p>
            <a:r>
              <a:rPr lang="en-US" b="1" dirty="0"/>
              <a:t>Non-exertional heatstroke </a:t>
            </a:r>
            <a:r>
              <a:rPr lang="en-US" dirty="0"/>
              <a:t>: often in elderly patients during a heat wave who do not have air conditioning and in children who are left unattended in a car during a hot day</a:t>
            </a:r>
          </a:p>
        </p:txBody>
      </p:sp>
    </p:spTree>
    <p:extLst>
      <p:ext uri="{BB962C8B-B14F-4D97-AF65-F5344CB8AC3E}">
        <p14:creationId xmlns:p14="http://schemas.microsoft.com/office/powerpoint/2010/main" val="104300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First sign of heatstroke is often a </a:t>
            </a:r>
            <a:r>
              <a:rPr lang="en-US" b="1" dirty="0"/>
              <a:t>change in behavior (ALM)</a:t>
            </a:r>
            <a:r>
              <a:rPr lang="en-US" dirty="0"/>
              <a:t>, however patient may </a:t>
            </a:r>
            <a:r>
              <a:rPr lang="en-US" b="1" dirty="0"/>
              <a:t>quickly become unresponsive (coma)</a:t>
            </a:r>
          </a:p>
          <a:p>
            <a:pPr lvl="1"/>
            <a:r>
              <a:rPr lang="en-US" dirty="0"/>
              <a:t>Neurologic signs such as slurred speech, irritability, agitation, poor coordination, </a:t>
            </a:r>
            <a:r>
              <a:rPr lang="en-US" b="1" dirty="0"/>
              <a:t>delirium,</a:t>
            </a:r>
            <a:r>
              <a:rPr lang="en-US" dirty="0"/>
              <a:t> and seizures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Skin :  hot, dry, and flushed skin ( no longer sweating)</a:t>
            </a:r>
          </a:p>
          <a:p>
            <a:pPr lvl="1"/>
            <a:r>
              <a:rPr lang="en-US" dirty="0"/>
              <a:t>Some patients will still have moist or wet skin, do not assume that a patient with wet skin does not have heatstroke</a:t>
            </a:r>
          </a:p>
          <a:p>
            <a:pPr lvl="1"/>
            <a:endParaRPr lang="en-US" dirty="0"/>
          </a:p>
          <a:p>
            <a:r>
              <a:rPr lang="en-US" b="1" u="sng" dirty="0"/>
              <a:t>Tachycardia (&amp; strong) --&gt; weaker + BP</a:t>
            </a:r>
            <a:r>
              <a:rPr lang="en-US" b="1" dirty="0"/>
              <a:t> </a:t>
            </a:r>
            <a:r>
              <a:rPr lang="en-US" dirty="0"/>
              <a:t>fall as heat stroke progresses</a:t>
            </a:r>
          </a:p>
          <a:p>
            <a:endParaRPr lang="en-US" dirty="0"/>
          </a:p>
          <a:p>
            <a:r>
              <a:rPr lang="en-US" b="1" u="sng" dirty="0"/>
              <a:t>BR increase</a:t>
            </a:r>
            <a:r>
              <a:rPr lang="en-US" b="1" dirty="0"/>
              <a:t> </a:t>
            </a:r>
            <a:r>
              <a:rPr lang="en-US" dirty="0"/>
              <a:t>as body attempts to compensate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u="sng" dirty="0"/>
              <a:t>Nutrition and hydration</a:t>
            </a:r>
          </a:p>
          <a:p>
            <a:pPr lvl="1"/>
            <a:r>
              <a:rPr lang="en-US" b="1" dirty="0"/>
              <a:t>Calories </a:t>
            </a:r>
            <a:r>
              <a:rPr lang="en-US" dirty="0"/>
              <a:t>provide fuel for the body to burn to create heat</a:t>
            </a:r>
          </a:p>
          <a:p>
            <a:pPr lvl="1"/>
            <a:r>
              <a:rPr lang="en-US" b="1" dirty="0"/>
              <a:t>Water </a:t>
            </a:r>
            <a:r>
              <a:rPr lang="en-US" dirty="0"/>
              <a:t>provides sweat for evaporation and removing heat</a:t>
            </a:r>
          </a:p>
          <a:p>
            <a:pPr lvl="1"/>
            <a:r>
              <a:rPr lang="en-US" dirty="0"/>
              <a:t>Decrease in either makes the body less adaptable to changes in temperature</a:t>
            </a:r>
          </a:p>
          <a:p>
            <a:endParaRPr lang="en-US" dirty="0"/>
          </a:p>
          <a:p>
            <a:r>
              <a:rPr lang="en-US" b="1" u="sng" dirty="0"/>
              <a:t>Environmental conditions</a:t>
            </a:r>
          </a:p>
          <a:p>
            <a:pPr lvl="1"/>
            <a:r>
              <a:rPr lang="en-US" dirty="0"/>
              <a:t>Air temperature, humidity, and wind </a:t>
            </a:r>
          </a:p>
          <a:p>
            <a:pPr lvl="1"/>
            <a:r>
              <a:rPr lang="en-US" b="1" dirty="0"/>
              <a:t>Extremes in temperature and humidity are not needed to produce heat or cold injuries</a:t>
            </a:r>
          </a:p>
          <a:p>
            <a:pPr lvl="2"/>
            <a:r>
              <a:rPr lang="en-US" dirty="0"/>
              <a:t>Many hypothermia :  </a:t>
            </a:r>
            <a:r>
              <a:rPr lang="en-US" dirty="0">
                <a:solidFill>
                  <a:srgbClr val="FF0000"/>
                </a:solidFill>
              </a:rPr>
              <a:t>30-50° F</a:t>
            </a:r>
          </a:p>
          <a:p>
            <a:pPr lvl="2"/>
            <a:r>
              <a:rPr lang="en-US" dirty="0"/>
              <a:t>Most heat stroke : </a:t>
            </a:r>
            <a:r>
              <a:rPr lang="en-US" dirty="0">
                <a:solidFill>
                  <a:srgbClr val="FF0000"/>
                </a:solidFill>
              </a:rPr>
              <a:t>80 ° F and humidity is 80%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3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Heat Cramps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/>
              <a:t>Remove from the hot environment </a:t>
            </a:r>
            <a:r>
              <a:rPr lang="en-US" dirty="0"/>
              <a:t>and loosen any tight clothing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Administer </a:t>
            </a:r>
            <a:r>
              <a:rPr lang="en-US" b="1" dirty="0"/>
              <a:t>high-flow oxygen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Rest the cramping muscles </a:t>
            </a:r>
            <a:r>
              <a:rPr lang="en-US" dirty="0"/>
              <a:t>by having patient sit or lie down until cramping subsides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Replace fluids by mouth with </a:t>
            </a:r>
            <a:r>
              <a:rPr lang="en-US" b="1" dirty="0">
                <a:solidFill>
                  <a:srgbClr val="FF0000"/>
                </a:solidFill>
              </a:rPr>
              <a:t>water or a diluted, balanced electrolyte solution (sports drink)</a:t>
            </a:r>
          </a:p>
          <a:p>
            <a:pPr lvl="1"/>
            <a:r>
              <a:rPr lang="en-US" dirty="0"/>
              <a:t>Do not give salt tablets or solutions with a high salt concentration because </a:t>
            </a:r>
            <a:r>
              <a:rPr lang="en-US" u="sng" dirty="0"/>
              <a:t>patient likely has an adequate amount of electrolytes circulating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Cool patient with </a:t>
            </a:r>
            <a:r>
              <a:rPr lang="en-US" b="1" dirty="0"/>
              <a:t>cool water spray or mist and fan</a:t>
            </a:r>
            <a:r>
              <a:rPr lang="en-US" dirty="0"/>
              <a:t> the patient</a:t>
            </a:r>
          </a:p>
        </p:txBody>
      </p:sp>
    </p:spTree>
    <p:extLst>
      <p:ext uri="{BB962C8B-B14F-4D97-AF65-F5344CB8AC3E}">
        <p14:creationId xmlns:p14="http://schemas.microsoft.com/office/powerpoint/2010/main" val="1923754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Medical Care of Heat Cramps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Once the heat cramps are gone, patient </a:t>
            </a:r>
            <a:r>
              <a:rPr lang="en-US" u="sng" dirty="0"/>
              <a:t>may resume activity</a:t>
            </a:r>
          </a:p>
          <a:p>
            <a:pPr lvl="1"/>
            <a:r>
              <a:rPr lang="en-US" dirty="0"/>
              <a:t>However, </a:t>
            </a:r>
            <a:r>
              <a:rPr lang="en-US" b="1" dirty="0"/>
              <a:t>heavy sweating may cause heat cramps to re-occur</a:t>
            </a:r>
          </a:p>
          <a:p>
            <a:pPr lvl="1"/>
            <a:endParaRPr lang="en-US" dirty="0"/>
          </a:p>
          <a:p>
            <a:r>
              <a:rPr lang="en-US" b="1" dirty="0"/>
              <a:t>If cramps do not go away after treatment, transport the patient to the hospital</a:t>
            </a:r>
          </a:p>
        </p:txBody>
      </p:sp>
    </p:spTree>
    <p:extLst>
      <p:ext uri="{BB962C8B-B14F-4D97-AF65-F5344CB8AC3E}">
        <p14:creationId xmlns:p14="http://schemas.microsoft.com/office/powerpoint/2010/main" val="1471705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Heat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Remove any excessive layers of clothing, particularly around the head or neck</a:t>
            </a:r>
          </a:p>
          <a:p>
            <a:endParaRPr lang="en-US" dirty="0"/>
          </a:p>
          <a:p>
            <a:r>
              <a:rPr lang="en-US" dirty="0"/>
              <a:t>Move patient out of the hot environment, preferably to the back of ambulance or another area with air conditioning</a:t>
            </a:r>
          </a:p>
          <a:p>
            <a:endParaRPr lang="en-US" dirty="0"/>
          </a:p>
          <a:p>
            <a:r>
              <a:rPr lang="en-US" b="1" dirty="0"/>
              <a:t>Splash </a:t>
            </a:r>
            <a:r>
              <a:rPr lang="en-US" dirty="0"/>
              <a:t>the patient with cool water and </a:t>
            </a:r>
            <a:r>
              <a:rPr lang="en-US" b="1" dirty="0"/>
              <a:t>fan </a:t>
            </a:r>
            <a:r>
              <a:rPr lang="en-US" dirty="0"/>
              <a:t>the patient</a:t>
            </a:r>
          </a:p>
          <a:p>
            <a:endParaRPr lang="en-US" dirty="0"/>
          </a:p>
          <a:p>
            <a:r>
              <a:rPr lang="en-US" b="1" dirty="0"/>
              <a:t>Give patient oxygen</a:t>
            </a:r>
            <a:r>
              <a:rPr lang="en-US" dirty="0"/>
              <a:t>, and place patient in supine position with the </a:t>
            </a:r>
            <a:r>
              <a:rPr lang="en-US" b="1" dirty="0"/>
              <a:t>legs elevated</a:t>
            </a:r>
          </a:p>
          <a:p>
            <a:endParaRPr lang="en-US" dirty="0"/>
          </a:p>
          <a:p>
            <a:r>
              <a:rPr lang="en-US" dirty="0"/>
              <a:t>If patient is fully alert : </a:t>
            </a:r>
            <a:r>
              <a:rPr lang="en-US" b="1" dirty="0"/>
              <a:t>sit up and drink 1L of water </a:t>
            </a:r>
            <a:r>
              <a:rPr lang="en-US" dirty="0"/>
              <a:t>as long as nausea does not develop</a:t>
            </a:r>
          </a:p>
          <a:p>
            <a:pPr lvl="1"/>
            <a:r>
              <a:rPr lang="en-US" u="sng" dirty="0"/>
              <a:t>If nausea develops</a:t>
            </a:r>
            <a:r>
              <a:rPr lang="en-US" dirty="0"/>
              <a:t>, secure and transport patient on their side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62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Heat Exhaustion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Most patients respond to treatment and feel better </a:t>
            </a:r>
            <a:r>
              <a:rPr lang="en-US" b="1" dirty="0"/>
              <a:t>within 30 min</a:t>
            </a:r>
          </a:p>
          <a:p>
            <a:endParaRPr lang="en-US" dirty="0"/>
          </a:p>
          <a:p>
            <a:r>
              <a:rPr lang="en-US" dirty="0"/>
              <a:t>However, you should transport patient to the hospital for </a:t>
            </a:r>
            <a:r>
              <a:rPr lang="en-US" u="sng" dirty="0"/>
              <a:t>more aggressive treatment and monitoring if:</a:t>
            </a:r>
          </a:p>
          <a:p>
            <a:pPr lvl="1"/>
            <a:r>
              <a:rPr lang="en-US" dirty="0"/>
              <a:t>The symptoms </a:t>
            </a:r>
            <a:r>
              <a:rPr lang="en-US" b="1" dirty="0">
                <a:solidFill>
                  <a:srgbClr val="FF0000"/>
                </a:solidFill>
              </a:rPr>
              <a:t>do not resolve promptly</a:t>
            </a:r>
          </a:p>
          <a:p>
            <a:pPr lvl="1"/>
            <a:r>
              <a:rPr lang="en-US" b="1" dirty="0"/>
              <a:t>Level of consciousness </a:t>
            </a:r>
            <a:r>
              <a:rPr lang="en-US" dirty="0"/>
              <a:t>decreases</a:t>
            </a:r>
          </a:p>
          <a:p>
            <a:pPr lvl="1"/>
            <a:r>
              <a:rPr lang="en-US" b="1" dirty="0"/>
              <a:t>Body temperature remains </a:t>
            </a:r>
            <a:r>
              <a:rPr lang="en-US" dirty="0"/>
              <a:t>elevated</a:t>
            </a:r>
          </a:p>
          <a:p>
            <a:pPr lvl="1"/>
            <a:r>
              <a:rPr lang="en-US" dirty="0"/>
              <a:t>Patient is very </a:t>
            </a:r>
            <a:r>
              <a:rPr lang="en-US" b="1" dirty="0"/>
              <a:t>young, older, or has an underlying medical condition</a:t>
            </a:r>
          </a:p>
        </p:txBody>
      </p:sp>
    </p:spTree>
    <p:extLst>
      <p:ext uri="{BB962C8B-B14F-4D97-AF65-F5344CB8AC3E}">
        <p14:creationId xmlns:p14="http://schemas.microsoft.com/office/powerpoint/2010/main" val="84765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Heatstroke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Heatstroke is a </a:t>
            </a:r>
            <a:r>
              <a:rPr lang="en-US" b="1" dirty="0"/>
              <a:t>life threatening emergency</a:t>
            </a:r>
            <a:r>
              <a:rPr lang="en-US" dirty="0"/>
              <a:t>, and recovery depends on the speed at which treatment is administered</a:t>
            </a:r>
          </a:p>
          <a:p>
            <a:endParaRPr lang="en-US" dirty="0"/>
          </a:p>
          <a:p>
            <a:r>
              <a:rPr lang="en-US" b="1" dirty="0"/>
              <a:t>Early identification</a:t>
            </a:r>
            <a:r>
              <a:rPr lang="en-US" dirty="0"/>
              <a:t> of heatstroke patients is key</a:t>
            </a:r>
          </a:p>
          <a:p>
            <a:endParaRPr lang="en-US" dirty="0"/>
          </a:p>
          <a:p>
            <a:r>
              <a:rPr lang="en-US" dirty="0"/>
              <a:t>Emergency treatment has one objective: </a:t>
            </a:r>
            <a:r>
              <a:rPr lang="en-US" b="1" dirty="0">
                <a:solidFill>
                  <a:srgbClr val="FF0000"/>
                </a:solidFill>
              </a:rPr>
              <a:t>get patient’s body temperature down by any means available</a:t>
            </a:r>
          </a:p>
        </p:txBody>
      </p:sp>
    </p:spTree>
    <p:extLst>
      <p:ext uri="{BB962C8B-B14F-4D97-AF65-F5344CB8AC3E}">
        <p14:creationId xmlns:p14="http://schemas.microsoft.com/office/powerpoint/2010/main" val="1707648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Heatstroke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Move patient out of hot environment and into ambulance</a:t>
            </a:r>
          </a:p>
          <a:p>
            <a:endParaRPr lang="en-US" dirty="0"/>
          </a:p>
          <a:p>
            <a:r>
              <a:rPr lang="en-US" dirty="0"/>
              <a:t>Remove patient’s clothing and set air conditioning to maximum cooling</a:t>
            </a:r>
          </a:p>
          <a:p>
            <a:endParaRPr lang="en-US" dirty="0"/>
          </a:p>
          <a:p>
            <a:r>
              <a:rPr lang="en-US" b="1" dirty="0"/>
              <a:t>Give 100% oxygen and assist ventilations </a:t>
            </a:r>
            <a:r>
              <a:rPr lang="en-US" dirty="0"/>
              <a:t>as necessary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Apply cool packs to patient’s neck, groin, and armpits</a:t>
            </a:r>
          </a:p>
          <a:p>
            <a:endParaRPr lang="en-US" dirty="0"/>
          </a:p>
          <a:p>
            <a:r>
              <a:rPr lang="en-US" dirty="0"/>
              <a:t>Cover patient with </a:t>
            </a:r>
            <a:r>
              <a:rPr lang="en-US" b="1" dirty="0"/>
              <a:t>wet towels or sheets, </a:t>
            </a:r>
            <a:r>
              <a:rPr lang="en-US" dirty="0"/>
              <a:t>or spray patient with cool water and fan them aggressively</a:t>
            </a:r>
          </a:p>
          <a:p>
            <a:endParaRPr lang="en-US" dirty="0"/>
          </a:p>
          <a:p>
            <a:r>
              <a:rPr lang="en-US" b="1" dirty="0"/>
              <a:t>Provide immediate transport and notify hospital </a:t>
            </a:r>
            <a:r>
              <a:rPr lang="en-US" dirty="0"/>
              <a:t>as soon as possible so staff can prepare to treat patient immediately on arrival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95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Injury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Heat Stroke : ALOC + Core T &gt; 40C</a:t>
            </a:r>
          </a:p>
          <a:p>
            <a:r>
              <a:rPr lang="en-US" dirty="0"/>
              <a:t>Exhaustion :" body compensation decrease</a:t>
            </a:r>
          </a:p>
          <a:p>
            <a:r>
              <a:rPr lang="en-US" dirty="0"/>
              <a:t>Cramp : exertion, improper hydration </a:t>
            </a:r>
          </a:p>
          <a:p>
            <a:endParaRPr lang="en-US" dirty="0"/>
          </a:p>
          <a:p>
            <a:r>
              <a:rPr lang="en-US" dirty="0"/>
              <a:t>Transport decision :</a:t>
            </a:r>
          </a:p>
          <a:p>
            <a:pPr lvl="1"/>
            <a:r>
              <a:rPr lang="en-US" sz="3200" dirty="0"/>
              <a:t>Cramp: if cramps don’t go away </a:t>
            </a:r>
          </a:p>
          <a:p>
            <a:pPr lvl="1"/>
            <a:r>
              <a:rPr lang="en-US" sz="3200" dirty="0"/>
              <a:t>Exhaustion : if they don’t get better</a:t>
            </a:r>
          </a:p>
          <a:p>
            <a:pPr lvl="1"/>
            <a:r>
              <a:rPr lang="en-US" sz="3200" dirty="0"/>
              <a:t>Stroke : always transport </a:t>
            </a:r>
          </a:p>
        </p:txBody>
      </p:sp>
    </p:spTree>
    <p:extLst>
      <p:ext uri="{BB962C8B-B14F-4D97-AF65-F5344CB8AC3E}">
        <p14:creationId xmlns:p14="http://schemas.microsoft.com/office/powerpoint/2010/main" val="112731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Injury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8421" y="1732109"/>
            <a:ext cx="5558015" cy="447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Drowning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Drowning is process of experiencing </a:t>
            </a:r>
            <a:r>
              <a:rPr lang="en-US" b="1" u="sng" dirty="0"/>
              <a:t>respiratory impairment from submersion / immersion in liquid</a:t>
            </a:r>
          </a:p>
          <a:p>
            <a:endParaRPr lang="en-US" dirty="0"/>
          </a:p>
          <a:p>
            <a:r>
              <a:rPr lang="en-US" dirty="0"/>
              <a:t>Common occurrence, an average of 10 unintentional drownings occur per day in the US</a:t>
            </a:r>
          </a:p>
          <a:p>
            <a:pPr lvl="1"/>
            <a:r>
              <a:rPr lang="en-US" dirty="0"/>
              <a:t>More than 25% drownings are children younger than </a:t>
            </a:r>
            <a:r>
              <a:rPr lang="en-US" u="sng" dirty="0"/>
              <a:t>14 years</a:t>
            </a:r>
          </a:p>
          <a:p>
            <a:pPr lvl="1"/>
            <a:endParaRPr lang="en-US" dirty="0"/>
          </a:p>
          <a:p>
            <a:r>
              <a:rPr lang="en-US" dirty="0"/>
              <a:t>Drowning is often the last in a cycle of events cause by panic in the water</a:t>
            </a:r>
          </a:p>
          <a:p>
            <a:pPr lvl="1"/>
            <a:r>
              <a:rPr lang="en-US" dirty="0"/>
              <a:t>Patients become exhausted from struggling towards surface or shore</a:t>
            </a:r>
          </a:p>
          <a:p>
            <a:pPr lvl="1"/>
            <a:r>
              <a:rPr lang="en-US" dirty="0"/>
              <a:t>Drowning can also occur in puddles, bathtubs, and other places where patient is not completely submerged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0100" y="-22110"/>
            <a:ext cx="1993900" cy="16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8845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Drowning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When a patient is drowning, </a:t>
            </a:r>
            <a:r>
              <a:rPr lang="en-US" b="1" dirty="0"/>
              <a:t>inhalation of small amounts of water can irritate larynx and send vocal cords into spasm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Laryngospasm </a:t>
            </a:r>
            <a:r>
              <a:rPr lang="en-US" dirty="0"/>
              <a:t>is body’s mechanism to prevent water from entering into lungs</a:t>
            </a:r>
          </a:p>
          <a:p>
            <a:pPr lvl="1"/>
            <a:endParaRPr lang="en-US" dirty="0"/>
          </a:p>
          <a:p>
            <a:r>
              <a:rPr lang="en-US" dirty="0"/>
              <a:t>In severe cases such as </a:t>
            </a:r>
            <a:r>
              <a:rPr lang="en-US" u="sng" dirty="0"/>
              <a:t>water submersion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laryngospasm --&gt; </a:t>
            </a:r>
            <a:r>
              <a:rPr lang="en-US" b="1" dirty="0"/>
              <a:t>prevent ventilation of lungs</a:t>
            </a:r>
            <a:r>
              <a:rPr lang="en-US" dirty="0"/>
              <a:t> --&gt; cause patient to become </a:t>
            </a:r>
            <a:r>
              <a:rPr lang="en-US" b="1" dirty="0"/>
              <a:t>progressively hypoxic</a:t>
            </a:r>
          </a:p>
          <a:p>
            <a:pPr lvl="1"/>
            <a:r>
              <a:rPr lang="en-US" dirty="0"/>
              <a:t>Once patient becomes</a:t>
            </a:r>
            <a:r>
              <a:rPr lang="en-US" b="1" dirty="0">
                <a:solidFill>
                  <a:srgbClr val="FF0000"/>
                </a:solidFill>
              </a:rPr>
              <a:t> unconscious, spasm may relax, allowing for rescue breathing</a:t>
            </a:r>
          </a:p>
          <a:p>
            <a:pPr lvl="1"/>
            <a:r>
              <a:rPr lang="en-US" dirty="0"/>
              <a:t>If patient is still in water, this may then allow more water to enter into lungs</a:t>
            </a:r>
          </a:p>
        </p:txBody>
      </p:sp>
    </p:spTree>
    <p:extLst>
      <p:ext uri="{BB962C8B-B14F-4D97-AF65-F5344CB8AC3E}">
        <p14:creationId xmlns:p14="http://schemas.microsoft.com/office/powerpoint/2010/main" val="16580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Human Body Loses/Gains Heat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Conduction</a:t>
            </a:r>
          </a:p>
          <a:p>
            <a:pPr lvl="1"/>
            <a:r>
              <a:rPr lang="en-US" u="sng" dirty="0"/>
              <a:t>Direct transfer</a:t>
            </a:r>
            <a:r>
              <a:rPr lang="en-US" dirty="0"/>
              <a:t> of heat through </a:t>
            </a:r>
            <a:r>
              <a:rPr lang="en-US" b="1" u="sng" dirty="0"/>
              <a:t>touching</a:t>
            </a:r>
            <a:r>
              <a:rPr lang="en-US" dirty="0"/>
              <a:t> another object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Transfer of heat to </a:t>
            </a:r>
            <a:r>
              <a:rPr lang="en-US" b="1" u="sng" dirty="0"/>
              <a:t>circulating air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Evaporation</a:t>
            </a:r>
          </a:p>
          <a:p>
            <a:pPr lvl="1"/>
            <a:r>
              <a:rPr lang="en-US" dirty="0"/>
              <a:t>Conversion of liquid to gas, which requires heat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Transfer of heat through invisible radiant energy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Respiration</a:t>
            </a:r>
          </a:p>
          <a:p>
            <a:pPr lvl="1"/>
            <a:r>
              <a:rPr lang="en-US" dirty="0"/>
              <a:t>Warm air in the lungs is exhaled and cool air is inhaled</a:t>
            </a:r>
          </a:p>
        </p:txBody>
      </p:sp>
    </p:spTree>
    <p:extLst>
      <p:ext uri="{BB962C8B-B14F-4D97-AF65-F5344CB8AC3E}">
        <p14:creationId xmlns:p14="http://schemas.microsoft.com/office/powerpoint/2010/main" val="1286792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Spinal Injuries in Submersion Incidents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Although a very rare occurrence, submersion incidents may be complicated by spinal fractures and spinal cord injuries</a:t>
            </a:r>
          </a:p>
          <a:p>
            <a:pPr lvl="1"/>
            <a:r>
              <a:rPr lang="en-US" dirty="0"/>
              <a:t>Most spinal injuries from diving accidents involve the cervical spine</a:t>
            </a:r>
          </a:p>
          <a:p>
            <a:endParaRPr lang="en-US" dirty="0"/>
          </a:p>
          <a:p>
            <a:r>
              <a:rPr lang="en-US" dirty="0"/>
              <a:t>2010 AHA guidelines </a:t>
            </a:r>
            <a:r>
              <a:rPr lang="en-US" b="1" dirty="0">
                <a:solidFill>
                  <a:srgbClr val="0070C0"/>
                </a:solidFill>
              </a:rPr>
              <a:t>do not recommend the application of spinal immobilization</a:t>
            </a:r>
            <a:r>
              <a:rPr lang="en-US" dirty="0"/>
              <a:t> to drowning patient unless there is a concerning mechanism (diving into shallow water) or evidence of spinal injury: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Focal neurological deficits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Deformity to the spine</a:t>
            </a:r>
          </a:p>
          <a:p>
            <a:endParaRPr lang="en-US" dirty="0"/>
          </a:p>
          <a:p>
            <a:r>
              <a:rPr lang="en-US" dirty="0"/>
              <a:t>If injury to the spine is suspected, </a:t>
            </a:r>
            <a:r>
              <a:rPr lang="en-US" b="1" dirty="0"/>
              <a:t>then patient’s spine needs to be stabilized while they are still in the water</a:t>
            </a:r>
          </a:p>
        </p:txBody>
      </p:sp>
    </p:spTree>
    <p:extLst>
      <p:ext uri="{BB962C8B-B14F-4D97-AF65-F5344CB8AC3E}">
        <p14:creationId xmlns:p14="http://schemas.microsoft.com/office/powerpoint/2010/main" val="1973297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If drowning patient is still in a body of water, than personnel skilled in water rescue should be called</a:t>
            </a:r>
          </a:p>
          <a:p>
            <a:endParaRPr lang="en-US" dirty="0"/>
          </a:p>
          <a:p>
            <a:r>
              <a:rPr lang="en-US" b="1" dirty="0"/>
              <a:t>Do not enter the water unless you have the training and equipment to carry out a water rescue</a:t>
            </a:r>
          </a:p>
          <a:p>
            <a:pPr lvl="1"/>
            <a:r>
              <a:rPr lang="en-US" dirty="0"/>
              <a:t>Many untrained rescuers have died attempting to help a drowning victim</a:t>
            </a:r>
          </a:p>
          <a:p>
            <a:endParaRPr lang="en-US" dirty="0"/>
          </a:p>
          <a:p>
            <a:r>
              <a:rPr lang="en-US" dirty="0"/>
              <a:t>You can try to reach the patient from shore using an object if they are close enough</a:t>
            </a:r>
          </a:p>
          <a:p>
            <a:pPr lvl="1"/>
            <a:r>
              <a:rPr lang="en-US" dirty="0"/>
              <a:t>Otherwise, throw the patient a buoyant object such as a life preserver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0"/>
            <a:ext cx="1714500" cy="156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23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Resuscitation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As with hypothermic patients, you should </a:t>
            </a:r>
            <a:r>
              <a:rPr lang="en-US" b="1" u="sng" dirty="0"/>
              <a:t>never give up on resuscitating a cold water drowning victim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Hypothermia will help protect vital organs from the lack of oxygen</a:t>
            </a:r>
          </a:p>
          <a:p>
            <a:pPr lvl="1"/>
            <a:endParaRPr lang="en-US" dirty="0"/>
          </a:p>
          <a:p>
            <a:r>
              <a:rPr lang="en-US" dirty="0"/>
              <a:t>Also, the</a:t>
            </a:r>
            <a:r>
              <a:rPr lang="en-US" b="1" dirty="0">
                <a:solidFill>
                  <a:srgbClr val="FF0000"/>
                </a:solidFill>
              </a:rPr>
              <a:t> mammalian diving reflex</a:t>
            </a:r>
            <a:r>
              <a:rPr lang="en-US" dirty="0"/>
              <a:t> may activate when a person jumps into cold water</a:t>
            </a:r>
          </a:p>
          <a:p>
            <a:pPr lvl="1"/>
            <a:r>
              <a:rPr lang="en-US" b="1" dirty="0"/>
              <a:t>Lowers heart rate and metabolic rate, allowing for longer survival without oxygen</a:t>
            </a:r>
          </a:p>
          <a:p>
            <a:pPr lvl="1"/>
            <a:r>
              <a:rPr lang="en-US" dirty="0"/>
              <a:t>Typically only manifests in </a:t>
            </a:r>
            <a:r>
              <a:rPr lang="en-US" b="1" u="sng" dirty="0"/>
              <a:t>very young children</a:t>
            </a:r>
          </a:p>
        </p:txBody>
      </p:sp>
    </p:spTree>
    <p:extLst>
      <p:ext uri="{BB962C8B-B14F-4D97-AF65-F5344CB8AC3E}">
        <p14:creationId xmlns:p14="http://schemas.microsoft.com/office/powerpoint/2010/main" val="930238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Emergencies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Most serious water-related injuries</a:t>
            </a:r>
            <a:r>
              <a:rPr lang="en-US" dirty="0"/>
              <a:t> are associated with</a:t>
            </a:r>
            <a:r>
              <a:rPr lang="en-US" b="1" u="sng" dirty="0"/>
              <a:t> dives</a:t>
            </a:r>
            <a:r>
              <a:rPr lang="en-US" dirty="0"/>
              <a:t>, with or without scuba gear</a:t>
            </a:r>
          </a:p>
          <a:p>
            <a:endParaRPr lang="en-US" dirty="0"/>
          </a:p>
          <a:p>
            <a:r>
              <a:rPr lang="en-US" dirty="0"/>
              <a:t>Medical problems related to scuba diving are becoming more common due to the proliferation of the hobby</a:t>
            </a:r>
          </a:p>
          <a:p>
            <a:endParaRPr lang="en-US" dirty="0"/>
          </a:p>
          <a:p>
            <a:r>
              <a:rPr lang="en-US" dirty="0"/>
              <a:t>Problems with diving are separated based on the phases of the dive: descent, bottom, and ascent</a:t>
            </a:r>
          </a:p>
        </p:txBody>
      </p:sp>
    </p:spTree>
    <p:extLst>
      <p:ext uri="{BB962C8B-B14F-4D97-AF65-F5344CB8AC3E}">
        <p14:creationId xmlns:p14="http://schemas.microsoft.com/office/powerpoint/2010/main" val="55114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Descent Emergencies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/>
              <a:t>Usually caused by sudden increase in pressure on the body as person dives deeper</a:t>
            </a:r>
          </a:p>
          <a:p>
            <a:endParaRPr lang="en-US" dirty="0"/>
          </a:p>
          <a:p>
            <a:r>
              <a:rPr lang="en-US" dirty="0"/>
              <a:t>Some body cavities can’t adjust to increased external pressure of the water, resulting in severe pain</a:t>
            </a:r>
          </a:p>
          <a:p>
            <a:pPr lvl="1"/>
            <a:r>
              <a:rPr lang="en-US" dirty="0"/>
              <a:t>Usually occurs in lungs, sinus cavities, middle ear, teeth, and area of face surrounding diving mask</a:t>
            </a:r>
          </a:p>
          <a:p>
            <a:pPr lvl="1"/>
            <a:endParaRPr lang="en-US" dirty="0"/>
          </a:p>
          <a:p>
            <a:r>
              <a:rPr lang="en-US" dirty="0"/>
              <a:t>Pain from these </a:t>
            </a:r>
            <a:r>
              <a:rPr lang="en-US" b="1" dirty="0">
                <a:solidFill>
                  <a:srgbClr val="FF0000"/>
                </a:solidFill>
              </a:rPr>
              <a:t>“squeeze problems” </a:t>
            </a:r>
            <a:r>
              <a:rPr lang="en-US" dirty="0"/>
              <a:t>typically forces the diver to surface and equalize pressures</a:t>
            </a:r>
          </a:p>
          <a:p>
            <a:endParaRPr lang="en-US" dirty="0"/>
          </a:p>
          <a:p>
            <a:r>
              <a:rPr lang="en-US" dirty="0"/>
              <a:t>Patients with a </a:t>
            </a:r>
            <a:r>
              <a:rPr lang="en-US" b="1" dirty="0"/>
              <a:t>perforated tympanic membrane [</a:t>
            </a:r>
            <a:r>
              <a:rPr lang="ja-JP" altLang="en-US" b="1" dirty="0">
                <a:solidFill>
                  <a:srgbClr val="212121"/>
                </a:solidFill>
                <a:latin typeface="Arial" charset="0"/>
              </a:rPr>
              <a:t>穿孔鼓膜</a:t>
            </a:r>
            <a:r>
              <a:rPr lang="en-US" b="1" dirty="0"/>
              <a:t>] </a:t>
            </a:r>
            <a:r>
              <a:rPr lang="en-US" dirty="0"/>
              <a:t>may lose balance and orientation when diving, causing them to abruptly return to surface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Divers that continue to complain of pain after returning to surface should be transported to hospital</a:t>
            </a:r>
          </a:p>
        </p:txBody>
      </p:sp>
    </p:spTree>
    <p:extLst>
      <p:ext uri="{BB962C8B-B14F-4D97-AF65-F5344CB8AC3E}">
        <p14:creationId xmlns:p14="http://schemas.microsoft.com/office/powerpoint/2010/main" val="1212550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Emergencies at the Bottom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Problems related to bottom of dive are </a:t>
            </a:r>
            <a:r>
              <a:rPr lang="en-US" u="sng" dirty="0"/>
              <a:t>rarely seen</a:t>
            </a:r>
          </a:p>
          <a:p>
            <a:endParaRPr lang="en-US" dirty="0"/>
          </a:p>
          <a:p>
            <a:r>
              <a:rPr lang="en-US" dirty="0"/>
              <a:t>Defective equipment may cause inadequate mixing of oxygen and carbon dioxide into air that diver is breathing or accidental feeding of carbon monoxide into breathing apparatus</a:t>
            </a:r>
          </a:p>
          <a:p>
            <a:endParaRPr lang="en-US" dirty="0"/>
          </a:p>
          <a:p>
            <a:r>
              <a:rPr lang="en-US" dirty="0"/>
              <a:t>Situations at the bottom --&gt; cause drowning or rapid ascent</a:t>
            </a:r>
          </a:p>
        </p:txBody>
      </p:sp>
    </p:spTree>
    <p:extLst>
      <p:ext uri="{BB962C8B-B14F-4D97-AF65-F5344CB8AC3E}">
        <p14:creationId xmlns:p14="http://schemas.microsoft.com/office/powerpoint/2010/main" val="1859258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88273" cy="1143000"/>
          </a:xfrm>
        </p:spPr>
        <p:txBody>
          <a:bodyPr/>
          <a:lstStyle/>
          <a:p>
            <a:r>
              <a:rPr lang="en-US" dirty="0"/>
              <a:t>Ascent Emergencies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 serious injuries related to divin</a:t>
            </a:r>
            <a:r>
              <a:rPr lang="en-US" dirty="0"/>
              <a:t>g are related to the ascent from the bottom</a:t>
            </a:r>
          </a:p>
          <a:p>
            <a:endParaRPr lang="en-US" dirty="0"/>
          </a:p>
          <a:p>
            <a:r>
              <a:rPr lang="en-US" dirty="0"/>
              <a:t>Ascent emergencies may be life threatening and require aggressive resuscitation</a:t>
            </a:r>
          </a:p>
          <a:p>
            <a:endParaRPr lang="en-US" dirty="0"/>
          </a:p>
          <a:p>
            <a:r>
              <a:rPr lang="en-US" dirty="0"/>
              <a:t>Two particularly dangerous emergencies are air embolism and decompression sickness</a:t>
            </a:r>
          </a:p>
        </p:txBody>
      </p:sp>
      <p:pic>
        <p:nvPicPr>
          <p:cNvPr id="4" name="Picture 3" descr="ctm0728lightening257759640x3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73" y="0"/>
            <a:ext cx="2998527" cy="14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26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Embolism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/>
              <a:t>Most dangerous and most common </a:t>
            </a:r>
            <a:r>
              <a:rPr lang="en-US" dirty="0"/>
              <a:t>emergency in scuba diving</a:t>
            </a:r>
          </a:p>
          <a:p>
            <a:endParaRPr lang="en-US" dirty="0"/>
          </a:p>
          <a:p>
            <a:r>
              <a:rPr lang="en-US" dirty="0"/>
              <a:t>Occurs when a diver holds their breath during a rapid ascent</a:t>
            </a:r>
          </a:p>
          <a:p>
            <a:pPr lvl="1"/>
            <a:r>
              <a:rPr lang="en-US" dirty="0"/>
              <a:t>Air pressure in lungs remains at high level while external pressure on chest decreases rapidly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Pressure differential causes alveoli to rupture</a:t>
            </a:r>
            <a:r>
              <a:rPr lang="en-US" dirty="0"/>
              <a:t>, which releases air that can:</a:t>
            </a:r>
          </a:p>
          <a:p>
            <a:pPr lvl="1"/>
            <a:r>
              <a:rPr lang="en-US" b="1" dirty="0"/>
              <a:t>Enter the pleural space and cause a</a:t>
            </a:r>
            <a:r>
              <a:rPr lang="en-US" b="1" dirty="0">
                <a:solidFill>
                  <a:srgbClr val="FF0000"/>
                </a:solidFill>
              </a:rPr>
              <a:t> pneumothorax</a:t>
            </a:r>
          </a:p>
          <a:p>
            <a:pPr lvl="1"/>
            <a:r>
              <a:rPr lang="en-US" b="1" dirty="0"/>
              <a:t>Enter the mediastinum </a:t>
            </a:r>
            <a:r>
              <a:rPr lang="en-US" dirty="0"/>
              <a:t>(space containing heart and great vessels) and cause a </a:t>
            </a:r>
            <a:r>
              <a:rPr lang="en-US" b="1" dirty="0" err="1">
                <a:solidFill>
                  <a:srgbClr val="FF0000"/>
                </a:solidFill>
              </a:rPr>
              <a:t>pneumomediastinum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Enter into the blood</a:t>
            </a:r>
            <a:r>
              <a:rPr lang="en-US" dirty="0"/>
              <a:t> and cause bubbles called </a:t>
            </a:r>
            <a:r>
              <a:rPr lang="en-US" b="1" dirty="0">
                <a:solidFill>
                  <a:srgbClr val="FF0000"/>
                </a:solidFill>
              </a:rPr>
              <a:t>air emboli</a:t>
            </a:r>
          </a:p>
          <a:p>
            <a:pPr lvl="1"/>
            <a:endParaRPr lang="en-US" dirty="0"/>
          </a:p>
          <a:p>
            <a:r>
              <a:rPr lang="en-US" dirty="0"/>
              <a:t>Pneumothorax and </a:t>
            </a:r>
            <a:r>
              <a:rPr lang="en-US" dirty="0" err="1"/>
              <a:t>pneumomediastinum</a:t>
            </a:r>
            <a:r>
              <a:rPr lang="en-US" dirty="0"/>
              <a:t> will both result in </a:t>
            </a:r>
            <a:r>
              <a:rPr lang="en-US" b="1" dirty="0">
                <a:solidFill>
                  <a:srgbClr val="FF0000"/>
                </a:solidFill>
              </a:rPr>
              <a:t>pain and severe dyspnea</a:t>
            </a:r>
          </a:p>
        </p:txBody>
      </p:sp>
    </p:spTree>
    <p:extLst>
      <p:ext uri="{BB962C8B-B14F-4D97-AF65-F5344CB8AC3E}">
        <p14:creationId xmlns:p14="http://schemas.microsoft.com/office/powerpoint/2010/main" val="393149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Embolism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Air embolism will act as a </a:t>
            </a:r>
            <a:r>
              <a:rPr lang="en-US" b="1" dirty="0"/>
              <a:t>plug and prevent normal flow of blood and oxygen to a specific part of the body</a:t>
            </a:r>
          </a:p>
          <a:p>
            <a:pPr lvl="1"/>
            <a:r>
              <a:rPr lang="en-US" dirty="0"/>
              <a:t>Brain and spinal cord are especially vulnerable due to their need for a constant supply of oxygen</a:t>
            </a:r>
          </a:p>
          <a:p>
            <a:pPr lvl="1"/>
            <a:endParaRPr lang="en-US" dirty="0"/>
          </a:p>
          <a:p>
            <a:r>
              <a:rPr lang="en-US" dirty="0"/>
              <a:t>Signs of air embolism include:</a:t>
            </a:r>
          </a:p>
          <a:p>
            <a:pPr lvl="1"/>
            <a:r>
              <a:rPr lang="en-US" b="1" dirty="0"/>
              <a:t>Blotching[</a:t>
            </a:r>
            <a:r>
              <a:rPr lang="zh-CN" altLang="en-US" b="1" dirty="0">
                <a:solidFill>
                  <a:srgbClr val="212121"/>
                </a:solidFill>
                <a:latin typeface="Consolas" charset="0"/>
              </a:rPr>
              <a:t>疙瘩</a:t>
            </a:r>
            <a:r>
              <a:rPr lang="en-US" b="1" dirty="0"/>
              <a:t>], mottling[</a:t>
            </a:r>
            <a:r>
              <a:rPr lang="zh-CN" altLang="en-US" b="1" dirty="0">
                <a:solidFill>
                  <a:srgbClr val="212121"/>
                </a:solidFill>
                <a:latin typeface="Consolas" charset="0"/>
              </a:rPr>
              <a:t>斑点</a:t>
            </a:r>
            <a:r>
              <a:rPr lang="en-US" b="1" dirty="0"/>
              <a:t>], or cyanosis[turn purple]</a:t>
            </a:r>
            <a:r>
              <a:rPr lang="en-US" dirty="0"/>
              <a:t> of the skin</a:t>
            </a:r>
          </a:p>
          <a:p>
            <a:pPr lvl="1"/>
            <a:r>
              <a:rPr lang="en-US" b="1" dirty="0"/>
              <a:t>Froth (often pink or bloody)</a:t>
            </a:r>
            <a:r>
              <a:rPr lang="en-US" dirty="0"/>
              <a:t> at the nose and mouth</a:t>
            </a:r>
          </a:p>
          <a:p>
            <a:pPr lvl="1"/>
            <a:r>
              <a:rPr lang="en-US" b="1" dirty="0"/>
              <a:t>Severe pain in muscles, joints, or abdomen</a:t>
            </a:r>
          </a:p>
          <a:p>
            <a:pPr lvl="1"/>
            <a:r>
              <a:rPr lang="en-US" dirty="0"/>
              <a:t>Dyspnea or chest pain</a:t>
            </a:r>
          </a:p>
          <a:p>
            <a:pPr lvl="1"/>
            <a:r>
              <a:rPr lang="en-US" dirty="0"/>
              <a:t>Dizziness, nausea, and vomiting</a:t>
            </a:r>
          </a:p>
          <a:p>
            <a:pPr lvl="1"/>
            <a:r>
              <a:rPr lang="en-US" b="1" dirty="0"/>
              <a:t>Difficulty speaking</a:t>
            </a:r>
          </a:p>
          <a:p>
            <a:pPr lvl="1"/>
            <a:r>
              <a:rPr lang="en-US" dirty="0"/>
              <a:t>Cough</a:t>
            </a:r>
          </a:p>
          <a:p>
            <a:pPr lvl="1"/>
            <a:r>
              <a:rPr lang="en-US" b="1" dirty="0"/>
              <a:t>Difficulty with vision</a:t>
            </a:r>
          </a:p>
          <a:p>
            <a:pPr lvl="1"/>
            <a:r>
              <a:rPr lang="en-US" b="1" dirty="0"/>
              <a:t>Paralysis / coma</a:t>
            </a:r>
          </a:p>
          <a:p>
            <a:pPr lvl="1"/>
            <a:r>
              <a:rPr lang="en-US" b="1" dirty="0"/>
              <a:t>Irregular pulse, cardiac arrest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48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Decompression Sickness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Commonly called the bends</a:t>
            </a:r>
          </a:p>
          <a:p>
            <a:endParaRPr lang="en-US" dirty="0"/>
          </a:p>
          <a:p>
            <a:r>
              <a:rPr lang="en-US" dirty="0"/>
              <a:t>Occurs when </a:t>
            </a:r>
            <a:r>
              <a:rPr lang="en-US" b="1" dirty="0"/>
              <a:t>bubbles of gas, especially nitrogen, obstruct blood vessels</a:t>
            </a:r>
          </a:p>
          <a:p>
            <a:pPr lvl="1"/>
            <a:r>
              <a:rPr lang="en-US" dirty="0"/>
              <a:t>Nitrogen is dissolved into tissues under pressure when diving</a:t>
            </a:r>
          </a:p>
          <a:p>
            <a:pPr lvl="1"/>
            <a:r>
              <a:rPr lang="en-US" dirty="0"/>
              <a:t>Ascent causes nitrogen to form bubbles within tissues that can cause similar problems to an air embolism</a:t>
            </a:r>
          </a:p>
          <a:p>
            <a:endParaRPr lang="en-US" dirty="0"/>
          </a:p>
          <a:p>
            <a:r>
              <a:rPr lang="en-US" dirty="0"/>
              <a:t>Results from </a:t>
            </a:r>
          </a:p>
          <a:p>
            <a:pPr lvl="1"/>
            <a:r>
              <a:rPr lang="en-US" dirty="0"/>
              <a:t>too rapid an ascent, </a:t>
            </a:r>
          </a:p>
          <a:p>
            <a:pPr lvl="1"/>
            <a:r>
              <a:rPr lang="en-US" dirty="0"/>
              <a:t>too long of a dive at too deep a depth,</a:t>
            </a:r>
          </a:p>
          <a:p>
            <a:pPr lvl="1"/>
            <a:r>
              <a:rPr lang="en-US" dirty="0"/>
              <a:t>repeated dives without waiting the proper time intervals</a:t>
            </a:r>
          </a:p>
          <a:p>
            <a:pPr lvl="1"/>
            <a:r>
              <a:rPr lang="en-US" dirty="0"/>
              <a:t>Can occur even from “</a:t>
            </a:r>
            <a:r>
              <a:rPr lang="en-US" b="1" dirty="0"/>
              <a:t>safe dives</a:t>
            </a:r>
            <a:r>
              <a:rPr lang="en-US" dirty="0"/>
              <a:t>” and staying within limits</a:t>
            </a:r>
          </a:p>
        </p:txBody>
      </p:sp>
    </p:spTree>
    <p:extLst>
      <p:ext uri="{BB962C8B-B14F-4D97-AF65-F5344CB8AC3E}">
        <p14:creationId xmlns:p14="http://schemas.microsoft.com/office/powerpoint/2010/main" val="19813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Heat Loss/Gain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Rate and amount of heat loss/gain </a:t>
            </a:r>
            <a:r>
              <a:rPr lang="en-US" dirty="0"/>
              <a:t>by the body can be modified in three ways</a:t>
            </a:r>
          </a:p>
          <a:p>
            <a:pPr lvl="1"/>
            <a:r>
              <a:rPr lang="en-US" dirty="0"/>
              <a:t>Increase or decrease</a:t>
            </a:r>
            <a:r>
              <a:rPr lang="en-US" b="1" dirty="0"/>
              <a:t> heat production</a:t>
            </a:r>
          </a:p>
          <a:p>
            <a:pPr lvl="2"/>
            <a:r>
              <a:rPr lang="en-US" dirty="0"/>
              <a:t>Increase </a:t>
            </a:r>
            <a:r>
              <a:rPr lang="en-US" b="1" u="sng" dirty="0"/>
              <a:t>activity and metabolism</a:t>
            </a:r>
            <a:r>
              <a:rPr lang="en-US" dirty="0"/>
              <a:t> if cold, decrease activity if hot</a:t>
            </a:r>
          </a:p>
          <a:p>
            <a:pPr lvl="1"/>
            <a:r>
              <a:rPr lang="en-US" b="1" dirty="0"/>
              <a:t>Move to area </a:t>
            </a:r>
            <a:r>
              <a:rPr lang="en-US" dirty="0"/>
              <a:t>where heat loss is decreased or increased</a:t>
            </a:r>
          </a:p>
          <a:p>
            <a:pPr lvl="2"/>
            <a:r>
              <a:rPr lang="en-US" dirty="0"/>
              <a:t>Move out of cold environment and take shelter from wind if cold</a:t>
            </a:r>
          </a:p>
          <a:p>
            <a:pPr lvl="2"/>
            <a:r>
              <a:rPr lang="en-US" dirty="0"/>
              <a:t>Moving into shade can decrease ambient temp by 10 ° F or more</a:t>
            </a:r>
          </a:p>
          <a:p>
            <a:pPr lvl="1"/>
            <a:r>
              <a:rPr lang="en-US" b="1" dirty="0"/>
              <a:t>Wear / remove insulated clothing</a:t>
            </a:r>
          </a:p>
          <a:p>
            <a:pPr lvl="2"/>
            <a:r>
              <a:rPr lang="en-US" dirty="0"/>
              <a:t>Insulated clothing uses materials or air to prevent heat conduction from body</a:t>
            </a:r>
          </a:p>
          <a:p>
            <a:pPr lvl="2"/>
            <a:r>
              <a:rPr lang="en-US" dirty="0"/>
              <a:t>Removing clothing helps increase heat loss from sweating</a:t>
            </a:r>
          </a:p>
        </p:txBody>
      </p:sp>
    </p:spTree>
    <p:extLst>
      <p:ext uri="{BB962C8B-B14F-4D97-AF65-F5344CB8AC3E}">
        <p14:creationId xmlns:p14="http://schemas.microsoft.com/office/powerpoint/2010/main" val="362517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Decompression Sickness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Most striking symptom is </a:t>
            </a:r>
            <a:r>
              <a:rPr lang="en-US" b="1" dirty="0">
                <a:solidFill>
                  <a:srgbClr val="FF0000"/>
                </a:solidFill>
              </a:rPr>
              <a:t>abdominal and/or joint pain </a:t>
            </a:r>
            <a:r>
              <a:rPr lang="en-US" dirty="0"/>
              <a:t>that the patient doubles up</a:t>
            </a:r>
          </a:p>
          <a:p>
            <a:endParaRPr lang="en-US" dirty="0"/>
          </a:p>
          <a:p>
            <a:r>
              <a:rPr lang="en-US" dirty="0"/>
              <a:t>Unlike air embolism, which typically occurs immediately on return to surface, decompression sickness many </a:t>
            </a:r>
            <a:r>
              <a:rPr lang="en-US" b="1" dirty="0">
                <a:solidFill>
                  <a:srgbClr val="FF0000"/>
                </a:solidFill>
              </a:rPr>
              <a:t>not manifest until hours after a dive</a:t>
            </a:r>
          </a:p>
          <a:p>
            <a:endParaRPr lang="en-US" dirty="0"/>
          </a:p>
          <a:p>
            <a:r>
              <a:rPr lang="en-US" dirty="0"/>
              <a:t>However, other symptoms may be</a:t>
            </a:r>
          </a:p>
          <a:p>
            <a:pPr lvl="1"/>
            <a:r>
              <a:rPr lang="en-US" b="1" dirty="0"/>
              <a:t>similar to air embolism</a:t>
            </a:r>
            <a:r>
              <a:rPr lang="en-US" dirty="0"/>
              <a:t>, making conditions hard to distinguish</a:t>
            </a:r>
          </a:p>
        </p:txBody>
      </p:sp>
    </p:spTree>
    <p:extLst>
      <p:ext uri="{BB962C8B-B14F-4D97-AF65-F5344CB8AC3E}">
        <p14:creationId xmlns:p14="http://schemas.microsoft.com/office/powerpoint/2010/main" val="1484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Care for Drowning / Diving Emergencies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Have patient removed from water</a:t>
            </a:r>
          </a:p>
          <a:p>
            <a:endParaRPr lang="en-US" dirty="0"/>
          </a:p>
          <a:p>
            <a:r>
              <a:rPr lang="en-US" dirty="0"/>
              <a:t>If patient has been involved in a submersion incident,</a:t>
            </a:r>
            <a:r>
              <a:rPr lang="en-US" b="1" dirty="0"/>
              <a:t> turn patient to the left and allow water to drain from upper airway</a:t>
            </a:r>
          </a:p>
          <a:p>
            <a:endParaRPr lang="en-US" dirty="0"/>
          </a:p>
          <a:p>
            <a:r>
              <a:rPr lang="en-US" b="1" dirty="0"/>
              <a:t>Suction and clear airway</a:t>
            </a:r>
            <a:r>
              <a:rPr lang="en-US" dirty="0"/>
              <a:t> as necessary</a:t>
            </a:r>
          </a:p>
          <a:p>
            <a:endParaRPr lang="en-US" dirty="0"/>
          </a:p>
          <a:p>
            <a:r>
              <a:rPr lang="en-US" b="1" dirty="0"/>
              <a:t>O2 and BVM </a:t>
            </a:r>
            <a:r>
              <a:rPr lang="en-US" dirty="0"/>
              <a:t>as necessary</a:t>
            </a:r>
          </a:p>
          <a:p>
            <a:pPr lvl="1"/>
            <a:r>
              <a:rPr lang="en-US" dirty="0"/>
              <a:t>CPR should be initiated for patients in cardiac arrest</a:t>
            </a:r>
          </a:p>
          <a:p>
            <a:pPr lvl="1"/>
            <a:endParaRPr lang="en-US" dirty="0"/>
          </a:p>
          <a:p>
            <a:r>
              <a:rPr lang="en-US" b="1" dirty="0"/>
              <a:t>Dry patient </a:t>
            </a:r>
            <a:r>
              <a:rPr lang="en-US" dirty="0"/>
              <a:t>and keep them warm</a:t>
            </a:r>
          </a:p>
        </p:txBody>
      </p:sp>
      <p:pic>
        <p:nvPicPr>
          <p:cNvPr id="4" name="Picture 3" descr="rescue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24" y="4721356"/>
            <a:ext cx="278295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8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Emergency Care for Drowning / Diving Emergencies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US" dirty="0"/>
              <a:t>If air embolism or decompression sickness is suspected: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Administer oxygen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Place patient in</a:t>
            </a:r>
            <a:r>
              <a:rPr lang="en-US" b="1" dirty="0"/>
              <a:t> left lateral recumbent position with their head down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Transport to </a:t>
            </a:r>
            <a:r>
              <a:rPr lang="en-US" b="1" dirty="0"/>
              <a:t>nearest recompression facility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Recompression facilities will have a </a:t>
            </a:r>
            <a:r>
              <a:rPr lang="en-US" b="1" dirty="0"/>
              <a:t>hyperbaric chamber</a:t>
            </a:r>
            <a:r>
              <a:rPr lang="en-US" dirty="0"/>
              <a:t> that can be pressurized so that bubbles of gas will re-dissolve and pressures inside and outside of lungs will equalize</a:t>
            </a:r>
          </a:p>
        </p:txBody>
      </p:sp>
    </p:spTree>
    <p:extLst>
      <p:ext uri="{BB962C8B-B14F-4D97-AF65-F5344CB8AC3E}">
        <p14:creationId xmlns:p14="http://schemas.microsoft.com/office/powerpoint/2010/main" val="365346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9-26 at 4.46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3" y="274638"/>
            <a:ext cx="4299293" cy="58924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Altitude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Altitude sickness is primarily the result of </a:t>
            </a:r>
            <a:r>
              <a:rPr lang="en-US" b="1" dirty="0">
                <a:solidFill>
                  <a:srgbClr val="FF0000"/>
                </a:solidFill>
              </a:rPr>
              <a:t>inadequate oxygen</a:t>
            </a:r>
          </a:p>
          <a:p>
            <a:endParaRPr lang="en-US" dirty="0"/>
          </a:p>
          <a:p>
            <a:r>
              <a:rPr lang="en-US" dirty="0"/>
              <a:t>As altitude increases, atmospheric pressure and partial pressure of oxygen decreases</a:t>
            </a:r>
          </a:p>
          <a:p>
            <a:endParaRPr lang="en-US" dirty="0"/>
          </a:p>
          <a:p>
            <a:r>
              <a:rPr lang="en-US" b="1" dirty="0"/>
              <a:t>Lower partial pressure of oxygen -&gt; less oxygen bound to hemoglobin -&gt; less oxygen delivered to tissues</a:t>
            </a:r>
          </a:p>
        </p:txBody>
      </p:sp>
    </p:spTree>
    <p:extLst>
      <p:ext uri="{BB962C8B-B14F-4D97-AF65-F5344CB8AC3E}">
        <p14:creationId xmlns:p14="http://schemas.microsoft.com/office/powerpoint/2010/main" val="469555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and Gas Concentrations</a:t>
            </a:r>
          </a:p>
        </p:txBody>
      </p:sp>
      <p:pic>
        <p:nvPicPr>
          <p:cNvPr id="1027" name="Picture 3" descr="C:\Users\fwu\Desktop\x0y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wu\Desktop\x1y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wu\Desktop\x2y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wu\Desktop\x3y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41864"/>
            <a:ext cx="876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10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Numbers in parentheses are after acclimatization to high altitude</a:t>
            </a:r>
          </a:p>
        </p:txBody>
      </p:sp>
    </p:spTree>
    <p:extLst>
      <p:ext uri="{BB962C8B-B14F-4D97-AF65-F5344CB8AC3E}">
        <p14:creationId xmlns:p14="http://schemas.microsoft.com/office/powerpoint/2010/main" val="1966688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Acclimatizing to High Altitudes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/>
              <a:t>Acclimatization</a:t>
            </a:r>
            <a:r>
              <a:rPr lang="en-US" dirty="0"/>
              <a:t> is the process by which your body adapts to higher altitudes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At higher altitudes, body adjusts to low oxygen by:</a:t>
            </a:r>
          </a:p>
          <a:p>
            <a:pPr lvl="1"/>
            <a:r>
              <a:rPr lang="en-US" b="1" dirty="0"/>
              <a:t>Increasing the depth of respirations</a:t>
            </a:r>
          </a:p>
          <a:p>
            <a:pPr lvl="1"/>
            <a:r>
              <a:rPr lang="en-US" b="1" dirty="0"/>
              <a:t>Increasing the pressure in pulmonary arteries</a:t>
            </a:r>
          </a:p>
          <a:p>
            <a:pPr lvl="1"/>
            <a:r>
              <a:rPr lang="en-US" b="1" dirty="0"/>
              <a:t>Producing more RBC</a:t>
            </a:r>
          </a:p>
          <a:p>
            <a:pPr lvl="1"/>
            <a:r>
              <a:rPr lang="en-US" b="1" dirty="0"/>
              <a:t>Increased diffusing capacity of the lungs</a:t>
            </a:r>
          </a:p>
          <a:p>
            <a:pPr lvl="1"/>
            <a:r>
              <a:rPr lang="en-US" b="1" dirty="0"/>
              <a:t>Increased vascularity of peripheral tissues</a:t>
            </a:r>
          </a:p>
          <a:p>
            <a:pPr lvl="1"/>
            <a:r>
              <a:rPr lang="en-US" dirty="0"/>
              <a:t>Increased production of </a:t>
            </a:r>
            <a:r>
              <a:rPr lang="en-US" b="1" dirty="0">
                <a:solidFill>
                  <a:srgbClr val="FF0000"/>
                </a:solidFill>
              </a:rPr>
              <a:t>2,3-BPG</a:t>
            </a:r>
            <a:r>
              <a:rPr lang="en-US" dirty="0"/>
              <a:t> (promotes release of bound oxygen to hemoglobin)</a:t>
            </a:r>
          </a:p>
          <a:p>
            <a:endParaRPr lang="en-US" dirty="0"/>
          </a:p>
          <a:p>
            <a:r>
              <a:rPr lang="en-US" dirty="0"/>
              <a:t>Initial adaptation for an </a:t>
            </a:r>
            <a:r>
              <a:rPr lang="en-US" b="1" dirty="0"/>
              <a:t>altitude &lt; 10,000 feet is 1-3 days</a:t>
            </a:r>
          </a:p>
          <a:p>
            <a:r>
              <a:rPr lang="en-US" dirty="0"/>
              <a:t>full adaptation can </a:t>
            </a:r>
            <a:r>
              <a:rPr lang="en-US" b="1" dirty="0"/>
              <a:t>take weeks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Altitude Sickness (Acute Mountain Sickness)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Usually occurs at elevations over </a:t>
            </a:r>
            <a:r>
              <a:rPr lang="en-US" b="1" u="sng" dirty="0">
                <a:solidFill>
                  <a:srgbClr val="FF0000"/>
                </a:solidFill>
              </a:rPr>
              <a:t>8,000 feet (2,400 m).</a:t>
            </a:r>
          </a:p>
          <a:p>
            <a:pPr lvl="1"/>
            <a:r>
              <a:rPr lang="en-US" dirty="0"/>
              <a:t>But can occur lower than 6,000 feet</a:t>
            </a:r>
          </a:p>
          <a:p>
            <a:pPr lvl="1"/>
            <a:endParaRPr lang="en-US" dirty="0"/>
          </a:p>
          <a:p>
            <a:r>
              <a:rPr lang="en-US" dirty="0"/>
              <a:t>Occurrence &amp; severity of altitude sickness depends on </a:t>
            </a:r>
            <a:r>
              <a:rPr lang="en-US" b="1" dirty="0"/>
              <a:t>elevation, rate of ascent, and individual susceptibility</a:t>
            </a:r>
          </a:p>
          <a:p>
            <a:pPr lvl="1"/>
            <a:r>
              <a:rPr lang="en-US" dirty="0"/>
              <a:t>Individual susceptibility is </a:t>
            </a:r>
            <a:r>
              <a:rPr lang="en-US" u="sng" dirty="0"/>
              <a:t>not correlated with age, sex, or physical condition</a:t>
            </a:r>
          </a:p>
          <a:p>
            <a:pPr lvl="1"/>
            <a:endParaRPr lang="en-US" dirty="0"/>
          </a:p>
          <a:p>
            <a:r>
              <a:rPr lang="en-US" dirty="0"/>
              <a:t>Onset: usually </a:t>
            </a:r>
            <a:r>
              <a:rPr lang="en-US" b="1" dirty="0">
                <a:solidFill>
                  <a:srgbClr val="FF0000"/>
                </a:solidFill>
              </a:rPr>
              <a:t>2-12 hours after arrival at higher altitude, often during first night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Initial symptoms </a:t>
            </a:r>
            <a:r>
              <a:rPr lang="en-US" dirty="0"/>
              <a:t>- </a:t>
            </a:r>
            <a:r>
              <a:rPr lang="en-US" b="1" dirty="0"/>
              <a:t>Headache</a:t>
            </a:r>
            <a:r>
              <a:rPr lang="en-US" dirty="0"/>
              <a:t> along with any of the following: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Fatigue or drowsiness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Loss of appetite, nausea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Dizziness or lightheadedness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Insomnia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Shortness of breath on exertion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05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Altitude Sickness (Acute Mountain Sickness)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Mild altitude sickness is common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/>
              </a:rPr>
              <a:t>--</a:t>
            </a:r>
            <a:r>
              <a:rPr lang="en-US" dirty="0"/>
              <a:t> during the acclimatizing process </a:t>
            </a:r>
          </a:p>
          <a:p>
            <a:pPr marL="0" indent="0">
              <a:buNone/>
            </a:pPr>
            <a:r>
              <a:rPr lang="en-US" dirty="0"/>
              <a:t>    -- usually resolves with a few days</a:t>
            </a:r>
          </a:p>
          <a:p>
            <a:endParaRPr lang="en-US" dirty="0"/>
          </a:p>
          <a:p>
            <a:r>
              <a:rPr lang="en-US" dirty="0"/>
              <a:t>Signs and symptoms of </a:t>
            </a:r>
            <a:r>
              <a:rPr lang="en-US" dirty="0">
                <a:solidFill>
                  <a:srgbClr val="FFC000"/>
                </a:solidFill>
              </a:rPr>
              <a:t>moderate altitude</a:t>
            </a:r>
            <a:r>
              <a:rPr lang="en-US" dirty="0"/>
              <a:t> sickness:</a:t>
            </a:r>
          </a:p>
          <a:p>
            <a:pPr lvl="1"/>
            <a:r>
              <a:rPr lang="en-US" b="1" dirty="0"/>
              <a:t>Severe headache that is not relieved by medication</a:t>
            </a:r>
          </a:p>
          <a:p>
            <a:pPr lvl="1"/>
            <a:r>
              <a:rPr lang="en-US" b="1" dirty="0"/>
              <a:t>Increasing weakness and fatigue</a:t>
            </a:r>
          </a:p>
          <a:p>
            <a:pPr lvl="1"/>
            <a:r>
              <a:rPr lang="en-US" dirty="0"/>
              <a:t>Nausea AND vomiting</a:t>
            </a:r>
          </a:p>
          <a:p>
            <a:pPr lvl="1"/>
            <a:r>
              <a:rPr lang="en-US" b="1" dirty="0"/>
              <a:t>Decreased coordination (ataxia)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08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Altitude Cerebral Edema (HACE)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 severe form</a:t>
            </a:r>
            <a:r>
              <a:rPr lang="en-US" dirty="0"/>
              <a:t> of altitude sickness is HACE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Cerebral Edema: swelling in the brain due to excess fluid</a:t>
            </a:r>
          </a:p>
          <a:p>
            <a:endParaRPr lang="en-US" dirty="0"/>
          </a:p>
          <a:p>
            <a:r>
              <a:rPr lang="en-US" dirty="0"/>
              <a:t>Pathophysiology: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Hypoxia --&gt; cerebral blood vessels to dilate --&gt; increasing pressure in the capillaries in the brain.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Due to pressure, capillaries leak fluid into brain tissue</a:t>
            </a:r>
          </a:p>
          <a:p>
            <a:pPr lvl="1"/>
            <a:endParaRPr lang="en-US" dirty="0"/>
          </a:p>
          <a:p>
            <a:r>
              <a:rPr lang="en-US" dirty="0"/>
              <a:t>Caused by </a:t>
            </a:r>
            <a:r>
              <a:rPr lang="en-US" b="1" dirty="0"/>
              <a:t>ascending faster than the body can acclimate</a:t>
            </a:r>
          </a:p>
        </p:txBody>
      </p:sp>
    </p:spTree>
    <p:extLst>
      <p:ext uri="{BB962C8B-B14F-4D97-AF65-F5344CB8AC3E}">
        <p14:creationId xmlns:p14="http://schemas.microsoft.com/office/powerpoint/2010/main" val="199532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Cold exposure may cause injury to </a:t>
            </a:r>
            <a:r>
              <a:rPr lang="en-US" b="1" u="sng" dirty="0"/>
              <a:t>individual parts of the body</a:t>
            </a:r>
            <a:r>
              <a:rPr lang="en-US" dirty="0"/>
              <a:t> or to the body as a whole</a:t>
            </a:r>
          </a:p>
          <a:p>
            <a:pPr lvl="1"/>
            <a:r>
              <a:rPr lang="en-US" dirty="0"/>
              <a:t>Feet, hands, ears, nose are especially vulnerable</a:t>
            </a:r>
          </a:p>
          <a:p>
            <a:pPr lvl="1"/>
            <a:endParaRPr lang="en-US" dirty="0"/>
          </a:p>
          <a:p>
            <a:r>
              <a:rPr lang="en-US" u="sng" dirty="0"/>
              <a:t>Hypothermia</a:t>
            </a:r>
            <a:r>
              <a:rPr lang="en-US" dirty="0"/>
              <a:t> occurs when the </a:t>
            </a:r>
            <a:r>
              <a:rPr lang="en-US" u="sng" dirty="0">
                <a:solidFill>
                  <a:srgbClr val="FF0000"/>
                </a:solidFill>
              </a:rPr>
              <a:t>core temperature</a:t>
            </a:r>
            <a:r>
              <a:rPr lang="en-US" dirty="0">
                <a:solidFill>
                  <a:srgbClr val="FF0000"/>
                </a:solidFill>
              </a:rPr>
              <a:t> of the body drops below 35°C or  95°F</a:t>
            </a:r>
          </a:p>
          <a:p>
            <a:pPr lvl="1"/>
            <a:r>
              <a:rPr lang="en-US" dirty="0"/>
              <a:t>Core temperature is temperature of the </a:t>
            </a:r>
            <a:r>
              <a:rPr lang="en-US" b="1" dirty="0">
                <a:solidFill>
                  <a:srgbClr val="0070C0"/>
                </a:solidFill>
              </a:rPr>
              <a:t>heart, lungs, and other vital organs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Normal body temp is 37°C or 98.6°F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095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Altitude Cerebral Edema (HACE)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Signs and symptoms:</a:t>
            </a:r>
          </a:p>
          <a:p>
            <a:pPr lvl="1"/>
            <a:r>
              <a:rPr lang="en-US" dirty="0"/>
              <a:t>Confusion</a:t>
            </a:r>
          </a:p>
          <a:p>
            <a:pPr lvl="1"/>
            <a:r>
              <a:rPr lang="en-US" dirty="0"/>
              <a:t>Hallucinations</a:t>
            </a:r>
          </a:p>
          <a:p>
            <a:pPr lvl="1"/>
            <a:r>
              <a:rPr lang="en-US" b="1" dirty="0"/>
              <a:t>Altered mental status [ALOC]</a:t>
            </a:r>
          </a:p>
          <a:p>
            <a:pPr lvl="1"/>
            <a:r>
              <a:rPr lang="en-US" b="1" dirty="0"/>
              <a:t>Loss of consciousness</a:t>
            </a:r>
          </a:p>
          <a:p>
            <a:pPr lvl="1"/>
            <a:r>
              <a:rPr lang="en-US" b="1" dirty="0"/>
              <a:t>Ataxia (loss of coordination)</a:t>
            </a:r>
          </a:p>
          <a:p>
            <a:pPr lvl="1"/>
            <a:r>
              <a:rPr lang="en-US" b="1" dirty="0"/>
              <a:t>Photophobia</a:t>
            </a:r>
          </a:p>
          <a:p>
            <a:pPr lvl="1"/>
            <a:endParaRPr lang="en-US" dirty="0"/>
          </a:p>
          <a:p>
            <a:r>
              <a:rPr lang="en-US" dirty="0"/>
              <a:t>Untreated HACE can </a:t>
            </a:r>
            <a:r>
              <a:rPr lang="en-US" b="1" dirty="0">
                <a:solidFill>
                  <a:srgbClr val="FF0000"/>
                </a:solidFill>
              </a:rPr>
              <a:t>result in death in 24hrs</a:t>
            </a:r>
          </a:p>
          <a:p>
            <a:endParaRPr lang="en-US" dirty="0"/>
          </a:p>
          <a:p>
            <a:r>
              <a:rPr lang="en-US" dirty="0"/>
              <a:t>Patients with severe altitude sickness may also suffer from </a:t>
            </a:r>
            <a:r>
              <a:rPr lang="en-US" b="1" dirty="0"/>
              <a:t>high altitude pulmonary edema</a:t>
            </a:r>
          </a:p>
        </p:txBody>
      </p:sp>
    </p:spTree>
    <p:extLst>
      <p:ext uri="{BB962C8B-B14F-4D97-AF65-F5344CB8AC3E}">
        <p14:creationId xmlns:p14="http://schemas.microsoft.com/office/powerpoint/2010/main" val="313752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Altitude Pulmonary Edema (HAPE)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Leading cause of death </a:t>
            </a:r>
            <a:r>
              <a:rPr lang="en-US" dirty="0"/>
              <a:t>due to altitude sickness</a:t>
            </a:r>
          </a:p>
          <a:p>
            <a:endParaRPr lang="en-US" dirty="0"/>
          </a:p>
          <a:p>
            <a:r>
              <a:rPr lang="en-US" dirty="0"/>
              <a:t>Suspected mechanism </a:t>
            </a:r>
          </a:p>
          <a:p>
            <a:pPr lvl="1"/>
            <a:r>
              <a:rPr lang="en-US" b="1" dirty="0"/>
              <a:t>severe hypoxia &gt;&gt; pulmonary vessels to constrict &gt;&gt; , causing high pressure in </a:t>
            </a:r>
            <a:r>
              <a:rPr lang="en-US" b="1" dirty="0" err="1"/>
              <a:t>unconstricted</a:t>
            </a:r>
            <a:r>
              <a:rPr lang="en-US" b="1" dirty="0"/>
              <a:t> pulmonary vessels &gt;&gt; fluid leakage into lung tissue</a:t>
            </a:r>
          </a:p>
          <a:p>
            <a:endParaRPr lang="en-US" dirty="0"/>
          </a:p>
          <a:p>
            <a:r>
              <a:rPr lang="en-US" dirty="0"/>
              <a:t>Usually begins with </a:t>
            </a:r>
            <a:r>
              <a:rPr lang="en-US" b="1" dirty="0">
                <a:solidFill>
                  <a:srgbClr val="FF0000"/>
                </a:solidFill>
              </a:rPr>
              <a:t>subtle, non-productive cough and shortness of breath on exertion</a:t>
            </a:r>
          </a:p>
          <a:p>
            <a:pPr lvl="1"/>
            <a:r>
              <a:rPr lang="en-US" dirty="0"/>
              <a:t>Then progresses to </a:t>
            </a:r>
            <a:r>
              <a:rPr lang="en-US" b="1" dirty="0"/>
              <a:t>dyspnea at rest</a:t>
            </a:r>
            <a:r>
              <a:rPr lang="en-US" dirty="0"/>
              <a:t> and </a:t>
            </a:r>
            <a:r>
              <a:rPr lang="en-US" b="1" dirty="0"/>
              <a:t>severe dyspnea on exertion</a:t>
            </a:r>
          </a:p>
        </p:txBody>
      </p:sp>
    </p:spTree>
    <p:extLst>
      <p:ext uri="{BB962C8B-B14F-4D97-AF65-F5344CB8AC3E}">
        <p14:creationId xmlns:p14="http://schemas.microsoft.com/office/powerpoint/2010/main" val="463956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Altitude Pulmonary Edema (HAPE)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Presence of at least </a:t>
            </a:r>
            <a:r>
              <a:rPr lang="en-US" b="1" dirty="0">
                <a:solidFill>
                  <a:srgbClr val="FF0000"/>
                </a:solidFill>
              </a:rPr>
              <a:t>2 signs AND 2 symptoms </a:t>
            </a:r>
            <a:r>
              <a:rPr lang="en-US" dirty="0"/>
              <a:t>in a patient is suggestive of HAPE: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Symptoms</a:t>
            </a:r>
          </a:p>
          <a:p>
            <a:pPr lvl="2"/>
            <a:r>
              <a:rPr lang="en-US" b="1" dirty="0"/>
              <a:t>Dyspnea at rest</a:t>
            </a:r>
          </a:p>
          <a:p>
            <a:pPr lvl="2"/>
            <a:r>
              <a:rPr lang="en-US" b="1" dirty="0"/>
              <a:t>Cough</a:t>
            </a:r>
          </a:p>
          <a:p>
            <a:pPr lvl="2"/>
            <a:r>
              <a:rPr lang="en-US" b="1" dirty="0"/>
              <a:t>Weakness</a:t>
            </a:r>
          </a:p>
          <a:p>
            <a:pPr lvl="2"/>
            <a:r>
              <a:rPr lang="en-US" b="1" dirty="0"/>
              <a:t>Decreased exercise performance </a:t>
            </a:r>
          </a:p>
          <a:p>
            <a:pPr lvl="2"/>
            <a:r>
              <a:rPr lang="en-US" b="1" dirty="0"/>
              <a:t>Chest tightness or congestion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Signs</a:t>
            </a:r>
          </a:p>
          <a:p>
            <a:pPr lvl="2"/>
            <a:r>
              <a:rPr lang="en-US" b="1" dirty="0"/>
              <a:t>Crackles or wheezing in at least one lung field</a:t>
            </a:r>
          </a:p>
          <a:p>
            <a:pPr lvl="2"/>
            <a:r>
              <a:rPr lang="en-US" b="1" dirty="0">
                <a:latin typeface="Calibri" charset="0"/>
              </a:rPr>
              <a:t>Central cyanosis [seen on the tongue]</a:t>
            </a:r>
          </a:p>
          <a:p>
            <a:pPr lvl="2"/>
            <a:r>
              <a:rPr lang="en-US" b="1" dirty="0"/>
              <a:t>Tachypnea</a:t>
            </a:r>
          </a:p>
          <a:p>
            <a:pPr lvl="2"/>
            <a:r>
              <a:rPr lang="en-US" b="1" dirty="0"/>
              <a:t>Tachycardia</a:t>
            </a:r>
          </a:p>
        </p:txBody>
      </p:sp>
    </p:spTree>
    <p:extLst>
      <p:ext uri="{BB962C8B-B14F-4D97-AF65-F5344CB8AC3E}">
        <p14:creationId xmlns:p14="http://schemas.microsoft.com/office/powerpoint/2010/main" val="198781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Screen Shot 2015-09-20 at 7.00.00 PM.png"/>
          <p:cNvPicPr>
            <a:picLocks noGrp="1" noChangeAspect="1"/>
          </p:cNvPicPr>
          <p:nvPr/>
        </p:nvPicPr>
        <p:blipFill>
          <a:blip r:embed="rId3"/>
          <a:srcRect l="-109231" r="-109231"/>
          <a:stretch>
            <a:fillRect/>
          </a:stretch>
        </p:blipFill>
        <p:spPr>
          <a:xfrm>
            <a:off x="-1838252" y="284880"/>
            <a:ext cx="12988234" cy="625359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Treatment and Management of Altitude Sickness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Mild illness:</a:t>
            </a:r>
          </a:p>
          <a:p>
            <a:pPr lvl="1"/>
            <a:r>
              <a:rPr lang="en-US" b="1" dirty="0"/>
              <a:t>Rest, oral hydration, pain medicati</a:t>
            </a:r>
            <a:r>
              <a:rPr lang="en-US" dirty="0"/>
              <a:t>on for headache</a:t>
            </a:r>
          </a:p>
          <a:p>
            <a:pPr lvl="1"/>
            <a:r>
              <a:rPr lang="en-US" dirty="0"/>
              <a:t>Patient should take their prescribed </a:t>
            </a:r>
            <a:r>
              <a:rPr lang="en-US" b="1" dirty="0">
                <a:solidFill>
                  <a:srgbClr val="FF0000"/>
                </a:solidFill>
              </a:rPr>
              <a:t>Diamox </a:t>
            </a:r>
            <a:r>
              <a:rPr lang="en-US" dirty="0"/>
              <a:t>(medication that speeds up acclimatization)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Moderate Illness:</a:t>
            </a:r>
          </a:p>
          <a:p>
            <a:pPr lvl="1"/>
            <a:r>
              <a:rPr lang="en-US" b="1" dirty="0"/>
              <a:t>Descend 1,000 to 2,000 feet and remain a few days </a:t>
            </a:r>
            <a:r>
              <a:rPr lang="en-US" dirty="0"/>
              <a:t>until symptoms have subsided and patient is acclimatized</a:t>
            </a:r>
          </a:p>
          <a:p>
            <a:endParaRPr lang="en-US" dirty="0"/>
          </a:p>
          <a:p>
            <a:r>
              <a:rPr lang="en-US" dirty="0"/>
              <a:t>Acute illness: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Supplemental oxygen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Immediate descent to lower altitudes (2,000 – 4,000 feet)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Gamow Bag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09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Gamow Bag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Portable hyperbaric chamber that can be pressurized to simulate a lower altitude</a:t>
            </a:r>
          </a:p>
          <a:p>
            <a:pPr lvl="1"/>
            <a:r>
              <a:rPr lang="en-US" dirty="0"/>
              <a:t>Can simulate </a:t>
            </a:r>
            <a:r>
              <a:rPr lang="en-US" b="1" dirty="0"/>
              <a:t>an altitude decrease of 3000-9000 feet</a:t>
            </a:r>
            <a:r>
              <a:rPr lang="en-US" dirty="0"/>
              <a:t>, depending on starting elevation</a:t>
            </a:r>
          </a:p>
          <a:p>
            <a:endParaRPr lang="en-US" dirty="0"/>
          </a:p>
        </p:txBody>
      </p:sp>
      <p:pic>
        <p:nvPicPr>
          <p:cNvPr id="4" name="Picture 2" descr="C:\Users\fwu\Desktop\gamovba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0463"/>
            <a:ext cx="5916180" cy="25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91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Bites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Only two spiders in the US, the </a:t>
            </a:r>
            <a:r>
              <a:rPr lang="en-US" b="1" dirty="0"/>
              <a:t>female black widow spider</a:t>
            </a:r>
            <a:r>
              <a:rPr lang="en-US" dirty="0"/>
              <a:t> and the </a:t>
            </a:r>
            <a:r>
              <a:rPr lang="en-US" b="1" dirty="0"/>
              <a:t>brown recluse spider</a:t>
            </a:r>
            <a:r>
              <a:rPr lang="en-US" dirty="0"/>
              <a:t>, are able to deliver serious or life-threatening bites</a:t>
            </a:r>
          </a:p>
          <a:p>
            <a:endParaRPr lang="en-US" dirty="0"/>
          </a:p>
          <a:p>
            <a:r>
              <a:rPr lang="en-US" dirty="0"/>
              <a:t>Black widow bites: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Cause </a:t>
            </a:r>
            <a:r>
              <a:rPr lang="en-US" altLang="EN-US" b="1" u="sng" dirty="0"/>
              <a:t>localized pain and symptoms</a:t>
            </a:r>
            <a:r>
              <a:rPr lang="en-US" altLang="EN-US" dirty="0"/>
              <a:t>, including </a:t>
            </a:r>
            <a:r>
              <a:rPr lang="en-US" altLang="EN-US" b="1" u="sng" dirty="0"/>
              <a:t>agonizing [</a:t>
            </a:r>
            <a:r>
              <a:rPr lang="zh-TW" altLang="en-US" b="1" u="sng" dirty="0">
                <a:solidFill>
                  <a:srgbClr val="212121"/>
                </a:solidFill>
                <a:latin typeface="Consolas" charset="0"/>
              </a:rPr>
              <a:t>折騰</a:t>
            </a:r>
            <a:r>
              <a:rPr lang="en-US" altLang="EN-US" b="1" u="sng" dirty="0"/>
              <a:t>] muscle spasm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The main danger is the</a:t>
            </a:r>
            <a:r>
              <a:rPr lang="en-US" altLang="EN-US" b="1" dirty="0"/>
              <a:t> venom</a:t>
            </a:r>
            <a:r>
              <a:rPr lang="en-US" altLang="en-US" dirty="0"/>
              <a:t>, which is poisonous to </a:t>
            </a:r>
            <a:r>
              <a:rPr lang="en-US" altLang="EN-US" b="1" dirty="0"/>
              <a:t>nerve tissues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Symptoms generally </a:t>
            </a:r>
            <a:r>
              <a:rPr lang="en-US" altLang="EN-US" b="1" dirty="0"/>
              <a:t>subside over 48 hours.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Emergency treatment consists of BLS for the patient in respiratory distress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Specific </a:t>
            </a:r>
            <a:r>
              <a:rPr lang="en-US" altLang="EN-US" b="1" dirty="0">
                <a:solidFill>
                  <a:srgbClr val="FF0000"/>
                </a:solidFill>
              </a:rPr>
              <a:t>antivenin </a:t>
            </a:r>
            <a:r>
              <a:rPr lang="en-US" altLang="en-US" dirty="0"/>
              <a:t>is available, but typically only use for severe bites due to side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86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Bites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35000"/>
              </a:spcBef>
            </a:pPr>
            <a:r>
              <a:rPr lang="en-US" altLang="en-US" b="1" dirty="0"/>
              <a:t>Brown recluse spider </a:t>
            </a:r>
            <a:r>
              <a:rPr lang="en-US" altLang="en-US" dirty="0"/>
              <a:t>bites are </a:t>
            </a:r>
            <a:r>
              <a:rPr lang="en-US" altLang="EN-US" b="1" dirty="0">
                <a:solidFill>
                  <a:srgbClr val="FF0000"/>
                </a:solidFill>
              </a:rPr>
              <a:t>cytotoxic [</a:t>
            </a:r>
            <a:r>
              <a:rPr lang="zh-TW" altLang="en-US" b="1" dirty="0">
                <a:solidFill>
                  <a:srgbClr val="212121"/>
                </a:solidFill>
                <a:latin typeface="Consolas" charset="0"/>
              </a:rPr>
              <a:t>細胞毒性</a:t>
            </a:r>
            <a:r>
              <a:rPr lang="en-US" altLang="EN-US" b="1" dirty="0">
                <a:solidFill>
                  <a:srgbClr val="FF0000"/>
                </a:solidFill>
              </a:rPr>
              <a:t>]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Causes </a:t>
            </a:r>
            <a:r>
              <a:rPr lang="en-US" altLang="EN-US" b="1" dirty="0"/>
              <a:t>severe local tissue damage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Typically, the bite is </a:t>
            </a:r>
            <a:r>
              <a:rPr lang="en-US" altLang="EN-US" b="1" dirty="0"/>
              <a:t>not painful at first but becomes so within hours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The area becomes</a:t>
            </a:r>
            <a:r>
              <a:rPr lang="en-US" altLang="EN-US" b="1" dirty="0"/>
              <a:t> swollen and tender, developing a pale, mottled, cyanotic center</a:t>
            </a:r>
          </a:p>
          <a:p>
            <a:pPr lvl="1">
              <a:spcBef>
                <a:spcPct val="35000"/>
              </a:spcBef>
            </a:pPr>
            <a:r>
              <a:rPr lang="en-US" dirty="0"/>
              <a:t>May result in an </a:t>
            </a:r>
            <a:r>
              <a:rPr lang="en-US" b="1" dirty="0"/>
              <a:t>ulcer </a:t>
            </a:r>
            <a:r>
              <a:rPr lang="en-US" dirty="0"/>
              <a:t>that does not heal unless treated promptly</a:t>
            </a:r>
          </a:p>
        </p:txBody>
      </p:sp>
      <p:pic>
        <p:nvPicPr>
          <p:cNvPr id="4" name="Picture 3" descr="images-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66" y="0"/>
            <a:ext cx="2181911" cy="15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7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Bites</a:t>
            </a:r>
          </a:p>
        </p:txBody>
      </p:sp>
      <p:pic>
        <p:nvPicPr>
          <p:cNvPr id="5" name="Picture 4" descr="78286_Ch30_FIG1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04" y="2060299"/>
            <a:ext cx="3639096" cy="3237216"/>
          </a:xfrm>
          <a:prstGeom prst="rect">
            <a:avLst/>
          </a:prstGeom>
          <a:noFill/>
          <a:ln>
            <a:noFill/>
          </a:ln>
          <a:effectLst>
            <a:outerShdw blurRad="63500" dist="107763" dir="8100000" algn="ctr" rotWithShape="0">
              <a:srgbClr val="C4161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699856"/>
            <a:ext cx="8229600" cy="426307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/>
              </a:rPr>
              <a:t>Cytotoxin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--&gt;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a substance (as a toxin or antibody) having a toxic effect on cells.</a:t>
            </a:r>
            <a:endParaRPr lang="en-US" dirty="0">
              <a:latin typeface="Arial" charset="0"/>
            </a:endParaRPr>
          </a:p>
        </p:txBody>
      </p:sp>
      <p:pic>
        <p:nvPicPr>
          <p:cNvPr id="7" name="Content Placeholder 4" descr="Screen Shot 2015-09-20 at 5.32.54 PM.png"/>
          <p:cNvPicPr>
            <a:picLocks noGrp="1" noChangeAspect="1"/>
          </p:cNvPicPr>
          <p:nvPr/>
        </p:nvPicPr>
        <p:blipFill>
          <a:blip r:embed="rId5"/>
          <a:srcRect l="-6093" r="-6093"/>
          <a:stretch>
            <a:fillRect/>
          </a:stretch>
        </p:blipFill>
        <p:spPr>
          <a:xfrm>
            <a:off x="-718373" y="274638"/>
            <a:ext cx="105079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8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Hymenoptera Stings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</a:rPr>
              <a:t>Hymenoptera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/>
              <a:t>include b</a:t>
            </a:r>
            <a:r>
              <a:rPr lang="en-US" altLang="en-US" dirty="0"/>
              <a:t>ees, wasps, ants, yellow jackets</a:t>
            </a:r>
          </a:p>
          <a:p>
            <a:endParaRPr 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Their stings are </a:t>
            </a:r>
            <a:r>
              <a:rPr lang="en-US" altLang="EN-US" b="1" dirty="0"/>
              <a:t>painful but are not a medical emergency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Remove the stinger and venom sac using a </a:t>
            </a:r>
            <a:r>
              <a:rPr lang="en-US" altLang="EN-US" b="1" dirty="0">
                <a:solidFill>
                  <a:srgbClr val="FF0000"/>
                </a:solidFill>
              </a:rPr>
              <a:t>firm-edged item </a:t>
            </a:r>
            <a:r>
              <a:rPr lang="en-US" altLang="en-US" dirty="0"/>
              <a:t>such as a credit card to scrape the stinger and sac off the skin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>
                <a:solidFill>
                  <a:srgbClr val="FF0000"/>
                </a:solidFill>
              </a:rPr>
              <a:t>Anaphylaxis</a:t>
            </a:r>
            <a:r>
              <a:rPr lang="en-US" altLang="en-US" dirty="0"/>
              <a:t> may occur if the patient is allergic to the venom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Body's mechanisms to protect against heat loss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Constriction of blood vessels near skin</a:t>
            </a:r>
          </a:p>
          <a:p>
            <a:pPr marL="457200" lvl="1" indent="0">
              <a:buNone/>
            </a:pPr>
            <a:r>
              <a:rPr lang="en-US" dirty="0"/>
              <a:t>(characteristic appearance of blue fingertips and lips)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Shivering</a:t>
            </a:r>
            <a:r>
              <a:rPr lang="en-US" b="1" dirty="0"/>
              <a:t> </a:t>
            </a:r>
            <a:r>
              <a:rPr lang="en-US" dirty="0"/>
              <a:t>to increase production of heat by the body</a:t>
            </a:r>
          </a:p>
          <a:p>
            <a:endParaRPr lang="en-US" dirty="0"/>
          </a:p>
          <a:p>
            <a:r>
              <a:rPr lang="en-US" dirty="0"/>
              <a:t>If hypothermia is not reversed and mechanisms are overwhelmed, then body’s functions and key organs begin to slow down</a:t>
            </a:r>
          </a:p>
          <a:p>
            <a:pPr lvl="1"/>
            <a:r>
              <a:rPr lang="en-US" dirty="0"/>
              <a:t>Leads to </a:t>
            </a:r>
            <a:r>
              <a:rPr lang="en-US" b="1" dirty="0"/>
              <a:t>death</a:t>
            </a:r>
            <a:r>
              <a:rPr lang="en-US" dirty="0"/>
              <a:t> if untreated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67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Snake Bites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Approximately 115 different species of snakes in US, but only </a:t>
            </a:r>
            <a:r>
              <a:rPr lang="en-US" b="1" dirty="0"/>
              <a:t>19 are venomous</a:t>
            </a:r>
          </a:p>
          <a:p>
            <a:pPr lvl="1"/>
            <a:r>
              <a:rPr lang="en-US" altLang="en-US" dirty="0"/>
              <a:t>Rattlesnakes, copperheads, cottonmouths or water moccasins, and coral snakes</a:t>
            </a:r>
          </a:p>
          <a:p>
            <a:pPr lvl="1"/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Snakes usually do not bite unless provoked, angered, or accidentally injured</a:t>
            </a:r>
          </a:p>
          <a:p>
            <a:pPr>
              <a:spcBef>
                <a:spcPct val="35000"/>
              </a:spcBef>
            </a:pP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Most snake bites tend to involve </a:t>
            </a:r>
            <a:r>
              <a:rPr lang="en-US" altLang="en-US" u="sng" dirty="0"/>
              <a:t>young men who have been drinking alcohol</a:t>
            </a:r>
          </a:p>
          <a:p>
            <a:pPr>
              <a:spcBef>
                <a:spcPct val="35000"/>
              </a:spcBef>
            </a:pP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Protect yourself from getting bitten by using extreme caution and wear proper PPE</a:t>
            </a:r>
          </a:p>
        </p:txBody>
      </p:sp>
      <p:pic>
        <p:nvPicPr>
          <p:cNvPr id="4" name="Picture 3" descr="snakebi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83" y="0"/>
            <a:ext cx="2168117" cy="1555624"/>
          </a:xfrm>
          <a:prstGeom prst="rect">
            <a:avLst/>
          </a:prstGeom>
        </p:spPr>
      </p:pic>
      <p:pic>
        <p:nvPicPr>
          <p:cNvPr id="5" name="Picture 4" descr="Screen Shot 2015-09-26 at 4.06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874379" cy="16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806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dirty="0"/>
              <a:t>Pit Vipers</a:t>
            </a:r>
            <a:endParaRPr lang="en-US" altLang="en-US" sz="2800" b="0" dirty="0"/>
          </a:p>
        </p:txBody>
      </p:sp>
      <p:sp>
        <p:nvSpPr>
          <p:cNvPr id="258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447800"/>
            <a:ext cx="3886200" cy="4800600"/>
          </a:xfrm>
          <a:ln/>
        </p:spPr>
        <p:txBody>
          <a:bodyPr vert="horz" lIns="91440" tIns="45720" rIns="228600" bIns="45720" rtlCol="0" anchor="t">
            <a:normAutofit lnSpcReduction="10000"/>
          </a:bodyPr>
          <a:lstStyle/>
          <a:p>
            <a:pPr>
              <a:spcBef>
                <a:spcPct val="35000"/>
              </a:spcBef>
            </a:pPr>
            <a:r>
              <a:rPr lang="en-US" altLang="EN-US" sz="2600" b="1" dirty="0">
                <a:solidFill>
                  <a:srgbClr val="FF0000"/>
                </a:solidFill>
              </a:rPr>
              <a:t>Rattlesnakes, copperheads, and cottonmouths</a:t>
            </a:r>
            <a:r>
              <a:rPr lang="en-US" altLang="en-US" sz="2600" dirty="0"/>
              <a:t> are all </a:t>
            </a:r>
            <a:r>
              <a:rPr lang="en-US" altLang="EN-US" sz="2600" b="1" dirty="0"/>
              <a:t>pit vipers</a:t>
            </a:r>
            <a:r>
              <a:rPr lang="en-US" altLang="en-US" sz="2600" dirty="0"/>
              <a:t>, with triangular-shaped, flat heads</a:t>
            </a:r>
          </a:p>
          <a:p>
            <a:pPr>
              <a:spcBef>
                <a:spcPct val="35000"/>
              </a:spcBef>
            </a:pPr>
            <a:endParaRPr lang="en-US" altLang="en-US" sz="2600" dirty="0"/>
          </a:p>
          <a:p>
            <a:pPr>
              <a:spcBef>
                <a:spcPct val="35000"/>
              </a:spcBef>
            </a:pPr>
            <a:r>
              <a:rPr lang="en-US" altLang="en-US" sz="2600" dirty="0"/>
              <a:t>They have small pits that contain poison located just behind each nostril and in front of each eye.</a:t>
            </a:r>
          </a:p>
        </p:txBody>
      </p:sp>
      <p:pic>
        <p:nvPicPr>
          <p:cNvPr id="2583556" name="Picture 4" descr="78286_CH30_FIG1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795463"/>
            <a:ext cx="4114800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393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dirty="0"/>
              <a:t>Pit Vipers</a:t>
            </a:r>
            <a:endParaRPr lang="en-US" altLang="en-US" sz="2800" b="0" dirty="0"/>
          </a:p>
        </p:txBody>
      </p:sp>
      <p:sp>
        <p:nvSpPr>
          <p:cNvPr id="25845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228600" bIns="45720" rtlCol="0" anchor="t">
            <a:normAutofit fontScale="625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Rattlesnakes</a:t>
            </a:r>
          </a:p>
          <a:p>
            <a:pPr lvl="1">
              <a:spcBef>
                <a:spcPct val="35000"/>
              </a:spcBef>
            </a:pPr>
            <a:r>
              <a:rPr lang="en-US" altLang="EN-US" u="sng" dirty="0"/>
              <a:t>Most commo</a:t>
            </a:r>
            <a:r>
              <a:rPr lang="en-US" altLang="EN-US" dirty="0"/>
              <a:t>n</a:t>
            </a:r>
            <a:r>
              <a:rPr lang="en-US" altLang="en-US" dirty="0"/>
              <a:t> form of pit viper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Many patterns of color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Can grow to </a:t>
            </a:r>
            <a:r>
              <a:rPr lang="en-US" altLang="EN-US" u="sng" dirty="0"/>
              <a:t>6′ or longer</a:t>
            </a:r>
            <a:br>
              <a:rPr lang="en-US" altLang="en-US" dirty="0"/>
            </a:b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Copperheads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Usually </a:t>
            </a:r>
            <a:r>
              <a:rPr lang="en-US" altLang="EN-US" u="sng" dirty="0"/>
              <a:t>2′ to 3′ long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Reddish coppery color crossed with brown and red bands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Their bites are almost </a:t>
            </a:r>
            <a:r>
              <a:rPr lang="en-US" altLang="EN-US" b="1" u="sng" dirty="0"/>
              <a:t>never fatal,</a:t>
            </a:r>
            <a:r>
              <a:rPr lang="en-US" altLang="en-US" dirty="0"/>
              <a:t> but the </a:t>
            </a:r>
            <a:r>
              <a:rPr lang="en-US" altLang="EN-US" b="1" u="sng" dirty="0"/>
              <a:t>venom can destroy extremities</a:t>
            </a:r>
            <a:br>
              <a:rPr lang="en-US" altLang="en-US" dirty="0"/>
            </a:b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Cottonmouths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Olive or brown with black cross-bands and a yellow undersurface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Water snakes with aggressive behavior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Tissue destruction may be severe</a:t>
            </a:r>
          </a:p>
          <a:p>
            <a:pPr>
              <a:spcBef>
                <a:spcPct val="35000"/>
              </a:spcBef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794" y="1412221"/>
            <a:ext cx="2743200" cy="15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Snake Bites</a:t>
            </a:r>
          </a:p>
        </p:txBody>
      </p:sp>
      <p:pic>
        <p:nvPicPr>
          <p:cNvPr id="4" name="Picture 3" descr="http://3bb59dce5506584d6e1f-fb29dfb4e6851bd17c71dfbd9fa646fd.r61.cf1.rackcdn.com/3077/content_image_-_coral_snake_viperidae_crotalid_pit_viper_rattle_snake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1014" y="-6782340"/>
            <a:ext cx="3551771" cy="379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6" descr="Screen Shot 2015-09-26 at 2.42.14 PM.png"/>
          <p:cNvPicPr>
            <a:picLocks noGrp="1" noChangeAspect="1"/>
          </p:cNvPicPr>
          <p:nvPr>
            <p:ph idx="1"/>
          </p:nvPr>
        </p:nvPicPr>
        <p:blipFill>
          <a:blip r:embed="rId4"/>
          <a:srcRect l="-25894" r="-25894"/>
          <a:stretch>
            <a:fillRect/>
          </a:stretch>
        </p:blipFill>
        <p:spPr>
          <a:xfrm>
            <a:off x="-2463797" y="0"/>
            <a:ext cx="14058898" cy="6769100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Snake Bites</a:t>
            </a:r>
          </a:p>
        </p:txBody>
      </p:sp>
      <p:pic>
        <p:nvPicPr>
          <p:cNvPr id="4" name="Picture 3" descr="http://3bb59dce5506584d6e1f-fb29dfb4e6851bd17c71dfbd9fa646fd.r61.cf1.rackcdn.com/3077/content_image_-_coral_snake_viperidae_crotalid_pit_viper_rattle_snake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1014" y="-6782340"/>
            <a:ext cx="3551771" cy="379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creen Shot 2015-09-26 at 4.30.45 PM.png"/>
          <p:cNvPicPr>
            <a:picLocks noGrp="1" noChangeAspect="1"/>
          </p:cNvPicPr>
          <p:nvPr>
            <p:ph idx="1"/>
          </p:nvPr>
        </p:nvPicPr>
        <p:blipFill>
          <a:blip r:embed="rId4"/>
          <a:srcRect l="-30087" r="-30087"/>
          <a:stretch>
            <a:fillRect/>
          </a:stretch>
        </p:blipFill>
        <p:spPr>
          <a:xfrm>
            <a:off x="-2794000" y="12700"/>
            <a:ext cx="14744700" cy="6858000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dirty="0"/>
              <a:t>Pit Vipers</a:t>
            </a:r>
            <a:endParaRPr lang="en-US" altLang="en-US" sz="2800" b="0" dirty="0"/>
          </a:p>
        </p:txBody>
      </p:sp>
      <p:sp>
        <p:nvSpPr>
          <p:cNvPr id="25866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228600">
            <a:normAutofit fontScale="775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Signs of envenomation: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Severe burning pain at the site of injury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Swelling and bluish discoloration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Weakness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Nausea and vomiting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Sweating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Seizures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Fainting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Vision problems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Changes in level of consciousness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Shock</a:t>
            </a:r>
          </a:p>
          <a:p>
            <a:pPr lvl="1">
              <a:spcBef>
                <a:spcPct val="35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0043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6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dirty="0"/>
              <a:t>Pit Vipers</a:t>
            </a:r>
            <a:endParaRPr lang="en-US" altLang="en-US" sz="2800" b="0" dirty="0"/>
          </a:p>
        </p:txBody>
      </p:sp>
      <p:sp>
        <p:nvSpPr>
          <p:cNvPr id="258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228600">
            <a:normAutofit fontScale="700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Treatment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Calm the patient and assure them that bites are rarely fatal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Document time of bite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Locate the bite area and clean it gently with soap and water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If the bite occurred on an arm or leg, splint the extremity to decrease movement.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Be alert for vomiting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Do not give anything by mouth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If the bite occurred on the trunk, keep the patient supine and quiet, and transport as quickly as possible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If the snake has been killed, bring it with you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Notify the hospital that you are bringing in a patient with a snake bite</a:t>
            </a:r>
          </a:p>
          <a:p>
            <a:pPr lvl="1">
              <a:spcBef>
                <a:spcPct val="35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2817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Coral Snakes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Small reptile with a series of bright red, yellow, and black bands completely encircling the body that lives in most southern states</a:t>
            </a:r>
            <a:br>
              <a:rPr lang="en-US" altLang="en-US" dirty="0"/>
            </a:b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b="1" dirty="0"/>
              <a:t>Injects the venom with its teeth and tiny fangs by a chewing motion, leaving puncture wounds</a:t>
            </a:r>
          </a:p>
          <a:p>
            <a:pPr>
              <a:spcBef>
                <a:spcPct val="35000"/>
              </a:spcBef>
            </a:pP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Coral snake venom is a </a:t>
            </a:r>
            <a:r>
              <a:rPr lang="en-US" altLang="en-US" b="1" u="sng" dirty="0"/>
              <a:t>powerful toxin </a:t>
            </a:r>
            <a:r>
              <a:rPr lang="en-US" altLang="en-US" dirty="0"/>
              <a:t>that causes </a:t>
            </a:r>
            <a:r>
              <a:rPr lang="en-US" altLang="en-US" b="1" dirty="0">
                <a:solidFill>
                  <a:srgbClr val="FF0000"/>
                </a:solidFill>
              </a:rPr>
              <a:t>paralysis of the nervous system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Within a few hours of being bitten, a patient will </a:t>
            </a:r>
            <a:r>
              <a:rPr lang="en-US" altLang="en-US" b="1" u="sng" dirty="0"/>
              <a:t>exhibit bizarre behavior, </a:t>
            </a:r>
            <a:r>
              <a:rPr lang="en-US" altLang="en-US" dirty="0"/>
              <a:t>followed by progressive </a:t>
            </a:r>
            <a:r>
              <a:rPr lang="en-US" altLang="en-US" b="1" u="sng" dirty="0"/>
              <a:t>paralysis of eye movements and respiration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Antivenin </a:t>
            </a:r>
            <a:r>
              <a:rPr lang="en-US" altLang="en-US" dirty="0"/>
              <a:t>is available, but most hospitals do not stock it</a:t>
            </a:r>
          </a:p>
        </p:txBody>
      </p:sp>
    </p:spTree>
    <p:extLst>
      <p:ext uri="{BB962C8B-B14F-4D97-AF65-F5344CB8AC3E}">
        <p14:creationId xmlns:p14="http://schemas.microsoft.com/office/powerpoint/2010/main" val="1193923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 Shot 2015-09-20 at 5.40.35 P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5554" b="-5554"/>
          <a:stretch>
            <a:fillRect/>
          </a:stretch>
        </p:blipFill>
        <p:spPr>
          <a:xfrm>
            <a:off x="0" y="520660"/>
            <a:ext cx="9144000" cy="5489222"/>
          </a:xfrm>
        </p:spPr>
      </p:pic>
      <p:pic>
        <p:nvPicPr>
          <p:cNvPr id="4" name="Picture 3" descr="http://3bb59dce5506584d6e1f-fb29dfb4e6851bd17c71dfbd9fa646fd.r61.cf1.rackcdn.com/3077/content_image_-_coral_snake_viperidae_crotalid_pit_viper_rattle_snake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1014" y="-6782340"/>
            <a:ext cx="3551771" cy="379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Coral Snakes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dirty="0"/>
              <a:t>Emergency care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Quiet and reassure the patient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Flush the area of the bite with </a:t>
            </a:r>
            <a:r>
              <a:rPr lang="en-US" altLang="EN-US" b="1" dirty="0"/>
              <a:t>1 to 2 quarts of warm, soapy water</a:t>
            </a:r>
          </a:p>
          <a:p>
            <a:pPr lvl="2">
              <a:spcBef>
                <a:spcPct val="35000"/>
              </a:spcBef>
            </a:pPr>
            <a:r>
              <a:rPr lang="en-US" altLang="EN-US" b="1" dirty="0"/>
              <a:t>Do not apply ice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Splint the extremity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Check and monitor the patient’s </a:t>
            </a:r>
            <a:r>
              <a:rPr lang="en-US" altLang="EN-US" b="1" dirty="0"/>
              <a:t>vital signs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Keep the patient warm and elevate the lower extremities to help prevent shock.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Give oxygen if needed</a:t>
            </a:r>
          </a:p>
          <a:p>
            <a:pPr lvl="1">
              <a:spcBef>
                <a:spcPct val="35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Give the patient nothing by mouth</a:t>
            </a:r>
          </a:p>
          <a:p>
            <a:pPr lvl="1">
              <a:spcBef>
                <a:spcPct val="35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350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Hypothermia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Develop </a:t>
            </a:r>
            <a:r>
              <a:rPr lang="en-US" b="1" dirty="0"/>
              <a:t>quickly or slowly </a:t>
            </a:r>
            <a:r>
              <a:rPr lang="en-US" dirty="0"/>
              <a:t>depending on environment</a:t>
            </a:r>
          </a:p>
          <a:p>
            <a:pPr lvl="1"/>
            <a:r>
              <a:rPr lang="en-US" dirty="0"/>
              <a:t>Immersion in cold water leads to rapid heat loss</a:t>
            </a:r>
          </a:p>
          <a:p>
            <a:pPr lvl="1"/>
            <a:endParaRPr lang="en-US" dirty="0"/>
          </a:p>
          <a:p>
            <a:r>
              <a:rPr lang="en-US" b="1" dirty="0"/>
              <a:t>hypothermia at any temperature </a:t>
            </a:r>
            <a:endParaRPr lang="en-US" dirty="0"/>
          </a:p>
          <a:p>
            <a:pPr lvl="1"/>
            <a:r>
              <a:rPr lang="en-US" dirty="0"/>
              <a:t>Homeless</a:t>
            </a:r>
          </a:p>
          <a:p>
            <a:pPr lvl="1"/>
            <a:r>
              <a:rPr lang="en-US" dirty="0"/>
              <a:t>Swimmers </a:t>
            </a:r>
          </a:p>
          <a:p>
            <a:pPr lvl="1"/>
            <a:endParaRPr lang="en-US" dirty="0"/>
          </a:p>
          <a:p>
            <a:r>
              <a:rPr lang="en-US" dirty="0"/>
              <a:t>Common among </a:t>
            </a:r>
            <a:r>
              <a:rPr lang="en-US" u="sng" dirty="0"/>
              <a:t>geriatric, pediatric, and ill individuals</a:t>
            </a:r>
          </a:p>
          <a:p>
            <a:pPr lvl="1"/>
            <a:r>
              <a:rPr lang="en-US" b="1" dirty="0"/>
              <a:t>burns, shock, head injury, diabetes, </a:t>
            </a:r>
            <a:r>
              <a:rPr lang="en-US" b="1" dirty="0" err="1"/>
              <a:t>etc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9193" y="0"/>
            <a:ext cx="2314807" cy="150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4027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Scorpion Stings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Most scorpions </a:t>
            </a:r>
            <a:r>
              <a:rPr lang="en-US" b="1" dirty="0"/>
              <a:t>stings are painful, but not life threatening</a:t>
            </a:r>
          </a:p>
          <a:p>
            <a:endParaRPr lang="en-US" dirty="0"/>
          </a:p>
          <a:p>
            <a:r>
              <a:rPr lang="en-US" dirty="0"/>
              <a:t>Exception is the sting from the </a:t>
            </a:r>
            <a:r>
              <a:rPr lang="en-US" b="1" dirty="0">
                <a:solidFill>
                  <a:srgbClr val="FF0000"/>
                </a:solidFill>
              </a:rPr>
              <a:t>Arizona bark scorpion</a:t>
            </a:r>
            <a:r>
              <a:rPr lang="en-US" dirty="0"/>
              <a:t> (</a:t>
            </a:r>
            <a:r>
              <a:rPr lang="en-US" i="1" dirty="0" err="1"/>
              <a:t>Centruroides</a:t>
            </a:r>
            <a:r>
              <a:rPr lang="en-US" i="1" dirty="0"/>
              <a:t> </a:t>
            </a:r>
            <a:r>
              <a:rPr lang="en-US" i="1" dirty="0" err="1"/>
              <a:t>sculpturatus</a:t>
            </a:r>
            <a:r>
              <a:rPr lang="en-US" i="1" dirty="0"/>
              <a:t>), </a:t>
            </a:r>
            <a:r>
              <a:rPr lang="en-US" dirty="0"/>
              <a:t>which can cause </a:t>
            </a:r>
            <a:r>
              <a:rPr lang="en-US" b="1" u="sng" dirty="0"/>
              <a:t>severe muscle contractions, hypertension, salivation, convulsions, and heart failure</a:t>
            </a:r>
          </a:p>
          <a:p>
            <a:endParaRPr lang="en-US" dirty="0"/>
          </a:p>
          <a:p>
            <a:r>
              <a:rPr lang="en-US" dirty="0"/>
              <a:t>Although native to the Southwest, Arizona bark scorpions may be kept as pets</a:t>
            </a:r>
          </a:p>
          <a:p>
            <a:endParaRPr lang="en-US" dirty="0"/>
          </a:p>
          <a:p>
            <a:r>
              <a:rPr lang="en-US" dirty="0"/>
              <a:t>Antivenin for the Arizona bark scorpion is available</a:t>
            </a:r>
          </a:p>
          <a:p>
            <a:pPr lvl="1"/>
            <a:r>
              <a:rPr lang="en-US" dirty="0"/>
              <a:t>Contact medical control if a bite is suspected</a:t>
            </a:r>
          </a:p>
        </p:txBody>
      </p:sp>
    </p:spTree>
    <p:extLst>
      <p:ext uri="{BB962C8B-B14F-4D97-AF65-F5344CB8AC3E}">
        <p14:creationId xmlns:p14="http://schemas.microsoft.com/office/powerpoint/2010/main" val="1264458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Scorpion Stings</a:t>
            </a:r>
          </a:p>
        </p:txBody>
      </p:sp>
      <p:pic>
        <p:nvPicPr>
          <p:cNvPr id="4" name="Picture 4" descr="78286_Ch30_FIG18"/>
          <p:cNvPicPr preferRelativeResize="0"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36" y="2040089"/>
            <a:ext cx="4381928" cy="3895047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rgbClr val="8C0051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962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/>
              </a:rPr>
              <a:t>Tick Bites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Danger from tick bite is from </a:t>
            </a:r>
            <a:r>
              <a:rPr lang="en-US" b="1" dirty="0"/>
              <a:t>infecting organisms that the tick carries</a:t>
            </a:r>
          </a:p>
          <a:p>
            <a:endParaRPr lang="en-US" dirty="0"/>
          </a:p>
          <a:p>
            <a:r>
              <a:rPr lang="en-US" dirty="0"/>
              <a:t>Ticks are commonly a carrier for two infectious diseases</a:t>
            </a:r>
          </a:p>
          <a:p>
            <a:pPr lvl="1"/>
            <a:r>
              <a:rPr lang="en-US" b="1" dirty="0"/>
              <a:t>Rocky Mountain spotted fever</a:t>
            </a:r>
          </a:p>
          <a:p>
            <a:pPr lvl="1"/>
            <a:r>
              <a:rPr lang="en-US" b="1" dirty="0"/>
              <a:t>Lyme Disease</a:t>
            </a:r>
          </a:p>
        </p:txBody>
      </p:sp>
    </p:spTree>
    <p:extLst>
      <p:ext uri="{BB962C8B-B14F-4D97-AF65-F5344CB8AC3E}">
        <p14:creationId xmlns:p14="http://schemas.microsoft.com/office/powerpoint/2010/main" val="1875304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Rocky Mountain Spotted Fever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/>
              <a:t>Caused by the </a:t>
            </a:r>
            <a:r>
              <a:rPr lang="en-US" i="1" dirty="0"/>
              <a:t>Rickettsia </a:t>
            </a:r>
            <a:r>
              <a:rPr lang="en-US" i="1" dirty="0" err="1"/>
              <a:t>rickettsii</a:t>
            </a:r>
            <a:r>
              <a:rPr lang="en-US" i="1" dirty="0"/>
              <a:t> </a:t>
            </a:r>
            <a:r>
              <a:rPr lang="en-US" dirty="0"/>
              <a:t>bacteria, which is carried by the </a:t>
            </a:r>
            <a:r>
              <a:rPr lang="en-US" i="1" dirty="0" err="1"/>
              <a:t>Dermacentor</a:t>
            </a:r>
            <a:r>
              <a:rPr lang="en-US" dirty="0"/>
              <a:t> genus of ticks</a:t>
            </a:r>
          </a:p>
          <a:p>
            <a:endParaRPr lang="en-US" dirty="0"/>
          </a:p>
          <a:p>
            <a:r>
              <a:rPr lang="en-US" dirty="0"/>
              <a:t>Despite name, disease is found in almost all states in the US</a:t>
            </a:r>
          </a:p>
          <a:p>
            <a:endParaRPr lang="en-US" dirty="0"/>
          </a:p>
          <a:p>
            <a:r>
              <a:rPr lang="en-US" dirty="0"/>
              <a:t>Initial symptoms are non-specific, and usually have an </a:t>
            </a:r>
            <a:r>
              <a:rPr lang="en-US" b="1" dirty="0">
                <a:solidFill>
                  <a:srgbClr val="FF0000"/>
                </a:solidFill>
              </a:rPr>
              <a:t>onset of 7-10 days</a:t>
            </a:r>
            <a:r>
              <a:rPr lang="en-US" dirty="0"/>
              <a:t> after initial tick bite:</a:t>
            </a:r>
          </a:p>
          <a:p>
            <a:pPr lvl="1"/>
            <a:r>
              <a:rPr lang="en-US" b="1" dirty="0"/>
              <a:t>Fever</a:t>
            </a:r>
          </a:p>
          <a:p>
            <a:pPr lvl="1"/>
            <a:r>
              <a:rPr lang="en-US" b="1" dirty="0"/>
              <a:t>Nausea / vomiting</a:t>
            </a:r>
          </a:p>
          <a:p>
            <a:pPr lvl="1"/>
            <a:r>
              <a:rPr lang="en-US" b="1" dirty="0"/>
              <a:t>Severe headache</a:t>
            </a:r>
          </a:p>
          <a:p>
            <a:pPr lvl="1"/>
            <a:r>
              <a:rPr lang="en-US" b="1" dirty="0"/>
              <a:t>Muscle pain or joint pain</a:t>
            </a:r>
          </a:p>
          <a:p>
            <a:pPr lvl="1"/>
            <a:endParaRPr lang="en-US" dirty="0"/>
          </a:p>
          <a:p>
            <a:r>
              <a:rPr lang="en-US" dirty="0"/>
              <a:t>Most patients will develop a </a:t>
            </a:r>
            <a:r>
              <a:rPr lang="en-US" b="1" dirty="0">
                <a:solidFill>
                  <a:srgbClr val="FF0000"/>
                </a:solidFill>
              </a:rPr>
              <a:t>rash</a:t>
            </a:r>
            <a:r>
              <a:rPr lang="en-US" b="1" dirty="0"/>
              <a:t> between the 3</a:t>
            </a:r>
            <a:r>
              <a:rPr lang="en-US" b="1" baseline="30000" dirty="0"/>
              <a:t>rd</a:t>
            </a:r>
            <a:r>
              <a:rPr lang="en-US" b="1" dirty="0"/>
              <a:t> and 5</a:t>
            </a:r>
            <a:r>
              <a:rPr lang="en-US" b="1" baseline="30000" dirty="0"/>
              <a:t>th</a:t>
            </a:r>
            <a:r>
              <a:rPr lang="en-US" b="1" dirty="0"/>
              <a:t> days of illness</a:t>
            </a:r>
          </a:p>
          <a:p>
            <a:endParaRPr lang="en-US" dirty="0"/>
          </a:p>
          <a:p>
            <a:r>
              <a:rPr lang="en-US" dirty="0"/>
              <a:t>May also </a:t>
            </a:r>
            <a:r>
              <a:rPr lang="en-US" dirty="0">
                <a:solidFill>
                  <a:srgbClr val="FF0000"/>
                </a:solidFill>
              </a:rPr>
              <a:t>cause </a:t>
            </a:r>
            <a:r>
              <a:rPr lang="en-US" b="1" dirty="0">
                <a:solidFill>
                  <a:srgbClr val="FF0000"/>
                </a:solidFill>
              </a:rPr>
              <a:t>confusion, focal neurological deficits, seizures, adult respiratory distress syndrome, pulmonary edema, cardiac arrhythmias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45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Lyme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Caused by bacteria of the </a:t>
            </a:r>
            <a:r>
              <a:rPr lang="en-US" i="1" dirty="0" err="1"/>
              <a:t>Borrelia</a:t>
            </a:r>
            <a:r>
              <a:rPr lang="en-US" dirty="0"/>
              <a:t> genus, which are carried by </a:t>
            </a:r>
            <a:r>
              <a:rPr lang="en-US" i="1" dirty="0" err="1"/>
              <a:t>Ixodes</a:t>
            </a:r>
            <a:r>
              <a:rPr lang="en-US" i="1" dirty="0"/>
              <a:t> </a:t>
            </a:r>
            <a:r>
              <a:rPr lang="en-US" dirty="0"/>
              <a:t>ticks</a:t>
            </a:r>
          </a:p>
          <a:p>
            <a:pPr lvl="1"/>
            <a:r>
              <a:rPr lang="en-US" dirty="0"/>
              <a:t>Vast majority of cases are in the Northeast, but cases have been reported in most states, including California</a:t>
            </a:r>
          </a:p>
          <a:p>
            <a:endParaRPr lang="en-US" dirty="0"/>
          </a:p>
          <a:p>
            <a:r>
              <a:rPr lang="en-US" dirty="0"/>
              <a:t>Approximately 80% of patients have a </a:t>
            </a:r>
            <a:r>
              <a:rPr lang="en-US" b="1" dirty="0">
                <a:solidFill>
                  <a:srgbClr val="FF0000"/>
                </a:solidFill>
              </a:rPr>
              <a:t>painless rash with a bull’s-eye pattern that appears from 3 to 32 days after tick bite</a:t>
            </a:r>
          </a:p>
          <a:p>
            <a:endParaRPr lang="en-US" dirty="0"/>
          </a:p>
          <a:p>
            <a:r>
              <a:rPr lang="en-US" dirty="0"/>
              <a:t>In addition to rash, patients will often have non-specific symptoms in the </a:t>
            </a:r>
            <a:r>
              <a:rPr lang="en-US" b="1" u="sng" dirty="0"/>
              <a:t>first days or weeks of infection</a:t>
            </a:r>
          </a:p>
          <a:p>
            <a:pPr lvl="1"/>
            <a:r>
              <a:rPr lang="en-US" b="1" dirty="0"/>
              <a:t>Fatigue</a:t>
            </a:r>
          </a:p>
          <a:p>
            <a:pPr lvl="1"/>
            <a:r>
              <a:rPr lang="en-US" b="1" dirty="0"/>
              <a:t>Headache</a:t>
            </a:r>
          </a:p>
          <a:p>
            <a:pPr lvl="1"/>
            <a:r>
              <a:rPr lang="en-US" b="1" dirty="0"/>
              <a:t>Neck stiffness</a:t>
            </a:r>
          </a:p>
          <a:p>
            <a:pPr lvl="1"/>
            <a:r>
              <a:rPr lang="en-US" b="1" dirty="0"/>
              <a:t>Muscle / joint pain</a:t>
            </a:r>
          </a:p>
          <a:p>
            <a:pPr lvl="1"/>
            <a:r>
              <a:rPr lang="en-US" b="1" dirty="0"/>
              <a:t>Loss of appetite</a:t>
            </a:r>
          </a:p>
          <a:p>
            <a:pPr lvl="1"/>
            <a:r>
              <a:rPr lang="en-US" b="1" dirty="0"/>
              <a:t>Fever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28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Lyme Disease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03" y="1600200"/>
            <a:ext cx="3042193" cy="4525963"/>
          </a:xfrm>
        </p:spPr>
      </p:pic>
    </p:spTree>
    <p:extLst>
      <p:ext uri="{BB962C8B-B14F-4D97-AF65-F5344CB8AC3E}">
        <p14:creationId xmlns:p14="http://schemas.microsoft.com/office/powerpoint/2010/main" val="895506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Lyme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In the </a:t>
            </a:r>
            <a:r>
              <a:rPr lang="en-US" b="1" u="sng" dirty="0"/>
              <a:t>weeks to months</a:t>
            </a:r>
            <a:r>
              <a:rPr lang="en-US" b="1" dirty="0"/>
              <a:t> </a:t>
            </a:r>
            <a:r>
              <a:rPr lang="en-US" dirty="0"/>
              <a:t>after infection, the disease may cause </a:t>
            </a:r>
            <a:r>
              <a:rPr lang="en-US" b="1" dirty="0">
                <a:solidFill>
                  <a:srgbClr val="FF0000"/>
                </a:solidFill>
              </a:rPr>
              <a:t>neurological, cardiac, and ocular [</a:t>
            </a:r>
            <a:r>
              <a:rPr lang="zh-TW" altLang="en-US" b="1" dirty="0">
                <a:solidFill>
                  <a:srgbClr val="212121"/>
                </a:solidFill>
                <a:latin typeface="Consolas" charset="0"/>
              </a:rPr>
              <a:t>目鏡</a:t>
            </a:r>
            <a:r>
              <a:rPr lang="en-US" b="1" dirty="0">
                <a:solidFill>
                  <a:srgbClr val="FF0000"/>
                </a:solidFill>
              </a:rPr>
              <a:t>] symptoms</a:t>
            </a:r>
          </a:p>
          <a:p>
            <a:endParaRPr lang="en-US" dirty="0"/>
          </a:p>
          <a:p>
            <a:r>
              <a:rPr lang="en-US" b="1" dirty="0"/>
              <a:t>Late Lyme Disease</a:t>
            </a:r>
            <a:r>
              <a:rPr lang="en-US" dirty="0"/>
              <a:t> occurs</a:t>
            </a:r>
            <a:r>
              <a:rPr lang="en-US" b="1" dirty="0"/>
              <a:t> </a:t>
            </a:r>
            <a:r>
              <a:rPr lang="en-US" b="1" u="sng" dirty="0"/>
              <a:t>months to year</a:t>
            </a:r>
            <a:r>
              <a:rPr lang="en-US" dirty="0"/>
              <a:t>s after initial infection, and is often characterized by </a:t>
            </a:r>
            <a:r>
              <a:rPr lang="en-US" b="1" dirty="0"/>
              <a:t>arthritis of joints</a:t>
            </a:r>
          </a:p>
          <a:p>
            <a:pPr lvl="1"/>
            <a:r>
              <a:rPr lang="en-US" dirty="0"/>
              <a:t>Typically painful </a:t>
            </a:r>
            <a:r>
              <a:rPr lang="en-US" u="sng" dirty="0"/>
              <a:t>swelling in the knee</a:t>
            </a:r>
          </a:p>
          <a:p>
            <a:pPr lvl="1"/>
            <a:r>
              <a:rPr lang="en-US" dirty="0"/>
              <a:t>Late Lyme disease may also present with </a:t>
            </a:r>
            <a:r>
              <a:rPr lang="en-US" u="sng" dirty="0"/>
              <a:t>neurological symptoms</a:t>
            </a:r>
          </a:p>
          <a:p>
            <a:pPr lvl="1"/>
            <a:endParaRPr lang="en-US" dirty="0"/>
          </a:p>
          <a:p>
            <a:r>
              <a:rPr lang="en-US" dirty="0"/>
              <a:t>After treatment of Lyme disease with </a:t>
            </a:r>
            <a:r>
              <a:rPr lang="en-US" b="1" u="sng" dirty="0">
                <a:solidFill>
                  <a:srgbClr val="FF0000"/>
                </a:solidFill>
              </a:rPr>
              <a:t>antibiotics,</a:t>
            </a:r>
            <a:r>
              <a:rPr lang="en-US" dirty="0"/>
              <a:t> some patients will report symptoms such as </a:t>
            </a:r>
            <a:r>
              <a:rPr lang="en-US" b="1" dirty="0"/>
              <a:t>headache, fatigue, and joint pain that persist after treatment</a:t>
            </a:r>
          </a:p>
        </p:txBody>
      </p:sp>
    </p:spTree>
    <p:extLst>
      <p:ext uri="{BB962C8B-B14F-4D97-AF65-F5344CB8AC3E}">
        <p14:creationId xmlns:p14="http://schemas.microsoft.com/office/powerpoint/2010/main" val="230004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Ticks should be removed if found </a:t>
            </a:r>
            <a:r>
              <a:rPr lang="en-US" dirty="0"/>
              <a:t>since </a:t>
            </a:r>
            <a:r>
              <a:rPr lang="en-US" b="1" dirty="0">
                <a:solidFill>
                  <a:srgbClr val="FF0000"/>
                </a:solidFill>
              </a:rPr>
              <a:t>transmission of infection to humans takes at least 12 hours</a:t>
            </a:r>
          </a:p>
          <a:p>
            <a:endParaRPr lang="en-US" dirty="0"/>
          </a:p>
          <a:p>
            <a:r>
              <a:rPr lang="en-US" dirty="0"/>
              <a:t>To remove a tick: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Use fine tweezers</a:t>
            </a:r>
            <a:r>
              <a:rPr lang="en-US" dirty="0"/>
              <a:t> to grasp the tick’s body and pull firmly straight up </a:t>
            </a:r>
            <a:r>
              <a:rPr lang="en-US" b="1" dirty="0"/>
              <a:t>until skin is tented</a:t>
            </a:r>
          </a:p>
          <a:p>
            <a:pPr lvl="1"/>
            <a:r>
              <a:rPr lang="en-US" b="1" dirty="0"/>
              <a:t>Hold position until tick releases its bite</a:t>
            </a:r>
          </a:p>
          <a:p>
            <a:pPr lvl="1"/>
            <a:r>
              <a:rPr lang="en-US" dirty="0"/>
              <a:t>Cleanse area with</a:t>
            </a:r>
            <a:r>
              <a:rPr lang="en-US" b="1" dirty="0"/>
              <a:t> disinfectant and save tick i</a:t>
            </a:r>
            <a:r>
              <a:rPr lang="en-US" dirty="0"/>
              <a:t>n a container so that it can be identified</a:t>
            </a:r>
          </a:p>
          <a:p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/>
              <a:t>Even if part of tick is left embedded in skin, </a:t>
            </a:r>
            <a:r>
              <a:rPr lang="en-US" b="1" dirty="0">
                <a:solidFill>
                  <a:srgbClr val="FF0000"/>
                </a:solidFill>
              </a:rPr>
              <a:t>part containing infectious organisms has been removed</a:t>
            </a:r>
          </a:p>
          <a:p>
            <a:endParaRPr lang="en-US" dirty="0"/>
          </a:p>
          <a:p>
            <a:r>
              <a:rPr lang="en-US" dirty="0"/>
              <a:t>Do not attempt to burn tick with lighted match or smother tick with Vaseline or gasoline</a:t>
            </a:r>
          </a:p>
        </p:txBody>
      </p:sp>
    </p:spTree>
    <p:extLst>
      <p:ext uri="{BB962C8B-B14F-4D97-AF65-F5344CB8AC3E}">
        <p14:creationId xmlns:p14="http://schemas.microsoft.com/office/powerpoint/2010/main" val="9555633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s-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1" y="1745531"/>
            <a:ext cx="2920422" cy="2920422"/>
          </a:xfrm>
          <a:prstGeom prst="rect">
            <a:avLst/>
          </a:prstGeom>
        </p:spPr>
      </p:pic>
      <p:pic>
        <p:nvPicPr>
          <p:cNvPr id="5" name="Picture 4" descr="images-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585" y="1963682"/>
            <a:ext cx="3191697" cy="239069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Injuries from Marine Mammals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spcBef>
                <a:spcPct val="35000"/>
              </a:spcBef>
            </a:pPr>
            <a:r>
              <a:rPr lang="en-US" altLang="EN-US" b="1" u="sng" dirty="0"/>
              <a:t>Coelenterates [</a:t>
            </a:r>
            <a:r>
              <a:rPr lang="zh-TW" altLang="en-US" b="1" u="sng" dirty="0">
                <a:solidFill>
                  <a:srgbClr val="212121"/>
                </a:solidFill>
                <a:latin typeface="Consolas" charset="0"/>
              </a:rPr>
              <a:t>腔腸動物</a:t>
            </a:r>
            <a:r>
              <a:rPr lang="en-US" altLang="EN-US" b="1" u="sng" dirty="0"/>
              <a:t>] </a:t>
            </a:r>
            <a:r>
              <a:rPr lang="en-US" altLang="EN-US" dirty="0"/>
              <a:t>are responsible for more </a:t>
            </a:r>
            <a:r>
              <a:rPr lang="en-US" altLang="en-US" dirty="0" err="1"/>
              <a:t>envenomations</a:t>
            </a:r>
            <a:r>
              <a:rPr lang="en-US" altLang="en-US" dirty="0"/>
              <a:t> than any other marine animals</a:t>
            </a:r>
          </a:p>
          <a:p>
            <a:pPr lvl="1">
              <a:spcBef>
                <a:spcPct val="35000"/>
              </a:spcBef>
            </a:pPr>
            <a:r>
              <a:rPr lang="en-US" altLang="en-US" dirty="0"/>
              <a:t>Examples include fire coral, Portuguese man-of-war, sea wasp, sea nettles, true jellyfish, sea anemones, true coral, and soft coral</a:t>
            </a:r>
          </a:p>
          <a:p>
            <a:pPr lvl="1">
              <a:spcBef>
                <a:spcPct val="35000"/>
              </a:spcBef>
            </a:pPr>
            <a:endParaRPr lang="en-US" altLang="en-US" dirty="0"/>
          </a:p>
          <a:p>
            <a:pPr>
              <a:spcBef>
                <a:spcPct val="35000"/>
              </a:spcBef>
            </a:pPr>
            <a:r>
              <a:rPr lang="en-US" altLang="en-US" dirty="0"/>
              <a:t>Signs of envenomation include: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Very painful, reddish lesions in light-skinned individuals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Headache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Dizziness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Muscle cramps</a:t>
            </a:r>
          </a:p>
          <a:p>
            <a:pPr lvl="1">
              <a:spcBef>
                <a:spcPct val="35000"/>
              </a:spcBef>
            </a:pPr>
            <a:r>
              <a:rPr lang="en-US" altLang="EN-US" b="1" dirty="0"/>
              <a:t>Fainting</a:t>
            </a:r>
          </a:p>
          <a:p>
            <a:pPr>
              <a:spcBef>
                <a:spcPct val="35000"/>
              </a:spcBef>
            </a:pPr>
            <a:endParaRPr lang="en-US" alt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endParaRPr lang="en-US" dirty="0"/>
          </a:p>
        </p:txBody>
      </p:sp>
      <p:pic>
        <p:nvPicPr>
          <p:cNvPr id="4" name="Picture 3" descr="jellyfish_stin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207" y="4545599"/>
            <a:ext cx="1143000" cy="19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88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ICKYSTYLE" val="Source Li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ICKYSTYLE" val="Source Li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Stanford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75F0CB36-CEB5-E64E-B9DF-4754FC6AA4AC}" vid="{DD7AC82C-997E-C44F-8888-23E4AE374C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Stanford Modified</Template>
  <TotalTime>45476</TotalTime>
  <Words>5571</Words>
  <Application>Microsoft Office PowerPoint</Application>
  <PresentationFormat>On-screen Show (4:3)</PresentationFormat>
  <Paragraphs>885</Paragraphs>
  <Slides>101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ＭＳ Ｐゴシック</vt:lpstr>
      <vt:lpstr>新細明體</vt:lpstr>
      <vt:lpstr>宋体</vt:lpstr>
      <vt:lpstr>Arial</vt:lpstr>
      <vt:lpstr>Arial</vt:lpstr>
      <vt:lpstr>Arial Narrow</vt:lpstr>
      <vt:lpstr>Calibri</vt:lpstr>
      <vt:lpstr>Consolas</vt:lpstr>
      <vt:lpstr>Helvetica</vt:lpstr>
      <vt:lpstr>Office Theme</vt:lpstr>
      <vt:lpstr>Environmental Emergencies</vt:lpstr>
      <vt:lpstr>Environmental Injuries</vt:lpstr>
      <vt:lpstr>Factors Affecting Exposure</vt:lpstr>
      <vt:lpstr>Factors Affecting Exposure</vt:lpstr>
      <vt:lpstr>How Human Body Loses/Gains Heat</vt:lpstr>
      <vt:lpstr>Factors Affecting Heat Loss/Gain</vt:lpstr>
      <vt:lpstr>Hypothermia</vt:lpstr>
      <vt:lpstr>Hypothermia</vt:lpstr>
      <vt:lpstr>Hypothermia</vt:lpstr>
      <vt:lpstr>Signs and Symptoms of Hypothermia</vt:lpstr>
      <vt:lpstr>Signs and Symptoms of Hypothermia</vt:lpstr>
      <vt:lpstr>Signs and Symptoms of Hypothermia</vt:lpstr>
      <vt:lpstr>Assessing Temperature</vt:lpstr>
      <vt:lpstr>General Management of Hypothermia</vt:lpstr>
      <vt:lpstr>Management of Mild Hypothermia</vt:lpstr>
      <vt:lpstr>Management of Moderate and Severe Hypothermia</vt:lpstr>
      <vt:lpstr>PowerPoint Presentation</vt:lpstr>
      <vt:lpstr>Local Cold Injury</vt:lpstr>
      <vt:lpstr>Local Cold Injuries</vt:lpstr>
      <vt:lpstr>Frostnip and Immersion Foot</vt:lpstr>
      <vt:lpstr>Cold Injuries</vt:lpstr>
      <vt:lpstr>Frostbite</vt:lpstr>
      <vt:lpstr>Frostbite</vt:lpstr>
      <vt:lpstr>Frostbite</vt:lpstr>
      <vt:lpstr>Cold Injuries</vt:lpstr>
      <vt:lpstr>Frostbite</vt:lpstr>
      <vt:lpstr>Emergency Medical Care of Local Cold Injuries</vt:lpstr>
      <vt:lpstr>Emergency Medical Care of Local Cold Injuries</vt:lpstr>
      <vt:lpstr>PowerPoint Presentation</vt:lpstr>
      <vt:lpstr>Emergency Medical Care of Local Cold Injuries</vt:lpstr>
      <vt:lpstr>Emergency Medical Care of Local Cold Injuries</vt:lpstr>
      <vt:lpstr>Heat Injuries</vt:lpstr>
      <vt:lpstr>Heat Exposure</vt:lpstr>
      <vt:lpstr>Heat Exposure</vt:lpstr>
      <vt:lpstr>Heat Cramps</vt:lpstr>
      <vt:lpstr>Heat Exhaustion</vt:lpstr>
      <vt:lpstr>Heat Exhaustion</vt:lpstr>
      <vt:lpstr>Heatstroke</vt:lpstr>
      <vt:lpstr>Heatstroke</vt:lpstr>
      <vt:lpstr>Emergency Medical Care of Heat Cramps</vt:lpstr>
      <vt:lpstr>Emergency Medical Care of Heat Cramps</vt:lpstr>
      <vt:lpstr>Management of Heat Exhaustion</vt:lpstr>
      <vt:lpstr>Management of Heat Exhaustion</vt:lpstr>
      <vt:lpstr>Management of Heatstroke</vt:lpstr>
      <vt:lpstr>Management of Heatstroke</vt:lpstr>
      <vt:lpstr>Heat Injury Summary</vt:lpstr>
      <vt:lpstr>Water Injury</vt:lpstr>
      <vt:lpstr>Drowning</vt:lpstr>
      <vt:lpstr>Drowning</vt:lpstr>
      <vt:lpstr>Spinal Injuries in Submersion Incidents</vt:lpstr>
      <vt:lpstr>Recovery Techniques</vt:lpstr>
      <vt:lpstr>Resuscitation Efforts</vt:lpstr>
      <vt:lpstr>Diving Emergencies</vt:lpstr>
      <vt:lpstr>Descent Emergencies</vt:lpstr>
      <vt:lpstr>Emergencies at the Bottom</vt:lpstr>
      <vt:lpstr>Ascent Emergencies</vt:lpstr>
      <vt:lpstr>Air Embolism</vt:lpstr>
      <vt:lpstr>Air Embolism</vt:lpstr>
      <vt:lpstr>Decompression Sickness</vt:lpstr>
      <vt:lpstr>Decompression Sickness</vt:lpstr>
      <vt:lpstr>Emergency Care for Drowning / Diving Emergencies</vt:lpstr>
      <vt:lpstr>Emergency Care for Drowning / Diving Emergencies</vt:lpstr>
      <vt:lpstr>PowerPoint Presentation</vt:lpstr>
      <vt:lpstr>High Altitude</vt:lpstr>
      <vt:lpstr>Altitude and Gas Concentrations</vt:lpstr>
      <vt:lpstr>Acclimatizing to High Altitudes</vt:lpstr>
      <vt:lpstr>Altitude Sickness (Acute Mountain Sickness)</vt:lpstr>
      <vt:lpstr>Altitude Sickness (Acute Mountain Sickness)</vt:lpstr>
      <vt:lpstr>High Altitude Cerebral Edema (HACE)</vt:lpstr>
      <vt:lpstr>High Altitude Cerebral Edema (HACE)</vt:lpstr>
      <vt:lpstr>High Altitude Pulmonary Edema (HAPE)</vt:lpstr>
      <vt:lpstr>High Altitude Pulmonary Edema (HAPE)</vt:lpstr>
      <vt:lpstr>PowerPoint Presentation</vt:lpstr>
      <vt:lpstr>Treatment and Management of Altitude Sickness</vt:lpstr>
      <vt:lpstr>Gamow Bag</vt:lpstr>
      <vt:lpstr>Spider Bites</vt:lpstr>
      <vt:lpstr>Spider Bites</vt:lpstr>
      <vt:lpstr>Spider Bites</vt:lpstr>
      <vt:lpstr>Hymenoptera Stings</vt:lpstr>
      <vt:lpstr>Snake Bites</vt:lpstr>
      <vt:lpstr>Pit Vipers</vt:lpstr>
      <vt:lpstr>Pit Vipers</vt:lpstr>
      <vt:lpstr>Snake Bites</vt:lpstr>
      <vt:lpstr>Snake Bites</vt:lpstr>
      <vt:lpstr>Pit Vipers</vt:lpstr>
      <vt:lpstr>Pit Vipers</vt:lpstr>
      <vt:lpstr>Coral Snakes</vt:lpstr>
      <vt:lpstr>PowerPoint Presentation</vt:lpstr>
      <vt:lpstr>Coral Snakes</vt:lpstr>
      <vt:lpstr>Scorpion Stings</vt:lpstr>
      <vt:lpstr>Scorpion Stings</vt:lpstr>
      <vt:lpstr>Tick Bites</vt:lpstr>
      <vt:lpstr>Rocky Mountain Spotted Fever</vt:lpstr>
      <vt:lpstr>Lyme Disease</vt:lpstr>
      <vt:lpstr>Lyme Disease</vt:lpstr>
      <vt:lpstr>Lyme Disease</vt:lpstr>
      <vt:lpstr>Tick Removal</vt:lpstr>
      <vt:lpstr>PowerPoint Presentation</vt:lpstr>
      <vt:lpstr>Injuries from Marine Mammals</vt:lpstr>
      <vt:lpstr>Injuries from Marine Mammals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Assessment</dc:title>
  <dc:creator>Microsoft Office User</dc:creator>
  <cp:lastModifiedBy>ya-yu.hew@mavs.uta.edu</cp:lastModifiedBy>
  <cp:revision>1238</cp:revision>
  <dcterms:created xsi:type="dcterms:W3CDTF">2016-02-23T23:37:25Z</dcterms:created>
  <dcterms:modified xsi:type="dcterms:W3CDTF">2016-03-17T00:53:40Z</dcterms:modified>
</cp:coreProperties>
</file>